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7" r:id="rId2"/>
    <p:sldId id="258" r:id="rId3"/>
    <p:sldId id="266" r:id="rId4"/>
    <p:sldId id="260" r:id="rId5"/>
    <p:sldId id="261" r:id="rId6"/>
    <p:sldId id="262" r:id="rId7"/>
    <p:sldId id="263" r:id="rId8"/>
    <p:sldId id="264" r:id="rId9"/>
    <p:sldId id="265" r:id="rId10"/>
    <p:sldId id="267" r:id="rId11"/>
    <p:sldId id="268" r:id="rId12"/>
    <p:sldId id="269" r:id="rId13"/>
    <p:sldId id="270" r:id="rId14"/>
    <p:sldId id="271" r:id="rId15"/>
    <p:sldId id="272" r:id="rId16"/>
    <p:sldId id="273" r:id="rId17"/>
    <p:sldId id="278" r:id="rId18"/>
    <p:sldId id="274" r:id="rId19"/>
    <p:sldId id="275" r:id="rId20"/>
    <p:sldId id="296" r:id="rId21"/>
    <p:sldId id="299" r:id="rId22"/>
    <p:sldId id="276" r:id="rId23"/>
    <p:sldId id="277" r:id="rId24"/>
    <p:sldId id="295" r:id="rId25"/>
    <p:sldId id="280" r:id="rId26"/>
    <p:sldId id="281" r:id="rId27"/>
    <p:sldId id="298" r:id="rId28"/>
    <p:sldId id="294" r:id="rId29"/>
    <p:sldId id="284" r:id="rId30"/>
    <p:sldId id="286" r:id="rId31"/>
    <p:sldId id="297" r:id="rId32"/>
    <p:sldId id="287" r:id="rId33"/>
    <p:sldId id="288" r:id="rId34"/>
    <p:sldId id="300" r:id="rId35"/>
    <p:sldId id="291" r:id="rId36"/>
    <p:sldId id="289" r:id="rId37"/>
    <p:sldId id="290"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8/5/2024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57580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7029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8/5/2024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975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757690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8/5/2024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799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8/5/2024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17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8/5/2024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64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8/5/2024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119189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8/5/2024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1281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8/5/2024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39969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8/5/2024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01111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8/5/2024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5412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81" r:id="rId6"/>
    <p:sldLayoutId id="2147483677" r:id="rId7"/>
    <p:sldLayoutId id="2147483678" r:id="rId8"/>
    <p:sldLayoutId id="2147483679" r:id="rId9"/>
    <p:sldLayoutId id="2147483680" r:id="rId10"/>
    <p:sldLayoutId id="2147483682"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Wavy 3D art">
            <a:extLst>
              <a:ext uri="{FF2B5EF4-FFF2-40B4-BE49-F238E27FC236}">
                <a16:creationId xmlns:a16="http://schemas.microsoft.com/office/drawing/2014/main" id="{18A9BD35-F2EC-2B47-9EF3-83121B0C46B7}"/>
              </a:ext>
            </a:extLst>
          </p:cNvPr>
          <p:cNvPicPr>
            <a:picLocks noChangeAspect="1"/>
          </p:cNvPicPr>
          <p:nvPr/>
        </p:nvPicPr>
        <p:blipFill>
          <a:blip r:embed="rId2"/>
          <a:srcRect t="12643" b="14777"/>
          <a:stretch/>
        </p:blipFill>
        <p:spPr>
          <a:xfrm>
            <a:off x="20" y="-2"/>
            <a:ext cx="12191980" cy="6858002"/>
          </a:xfrm>
          <a:prstGeom prst="rect">
            <a:avLst/>
          </a:prstGeom>
        </p:spPr>
      </p:pic>
      <p:sp>
        <p:nvSpPr>
          <p:cNvPr id="28" name="Rectangle 27">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A87CC-F521-A2D7-49F4-D29B2B6B47FE}"/>
              </a:ext>
            </a:extLst>
          </p:cNvPr>
          <p:cNvSpPr>
            <a:spLocks noGrp="1"/>
          </p:cNvSpPr>
          <p:nvPr>
            <p:ph type="ctrTitle"/>
          </p:nvPr>
        </p:nvSpPr>
        <p:spPr>
          <a:xfrm>
            <a:off x="855663" y="863600"/>
            <a:ext cx="6007100" cy="3366494"/>
          </a:xfrm>
        </p:spPr>
        <p:txBody>
          <a:bodyPr anchor="b">
            <a:normAutofit/>
          </a:bodyPr>
          <a:lstStyle/>
          <a:p>
            <a:r>
              <a:rPr lang="en-SG" dirty="0">
                <a:solidFill>
                  <a:schemeClr val="bg1"/>
                </a:solidFill>
              </a:rPr>
              <a:t>DELE CA2</a:t>
            </a:r>
            <a:br>
              <a:rPr lang="en-SG" dirty="0">
                <a:solidFill>
                  <a:schemeClr val="bg1"/>
                </a:solidFill>
              </a:rPr>
            </a:br>
            <a:r>
              <a:rPr lang="en-SG" dirty="0">
                <a:solidFill>
                  <a:schemeClr val="bg1"/>
                </a:solidFill>
              </a:rPr>
              <a:t>Part A</a:t>
            </a:r>
          </a:p>
        </p:txBody>
      </p:sp>
      <p:sp>
        <p:nvSpPr>
          <p:cNvPr id="3" name="Subtitle 2">
            <a:extLst>
              <a:ext uri="{FF2B5EF4-FFF2-40B4-BE49-F238E27FC236}">
                <a16:creationId xmlns:a16="http://schemas.microsoft.com/office/drawing/2014/main" id="{274D26E9-6950-5F15-CED0-366948F66983}"/>
              </a:ext>
            </a:extLst>
          </p:cNvPr>
          <p:cNvSpPr>
            <a:spLocks noGrp="1"/>
          </p:cNvSpPr>
          <p:nvPr>
            <p:ph type="subTitle" idx="1"/>
          </p:nvPr>
        </p:nvSpPr>
        <p:spPr>
          <a:xfrm>
            <a:off x="859536" y="4290191"/>
            <a:ext cx="6074001" cy="1345689"/>
          </a:xfrm>
        </p:spPr>
        <p:txBody>
          <a:bodyPr anchor="t">
            <a:normAutofit/>
          </a:bodyPr>
          <a:lstStyle/>
          <a:p>
            <a:r>
              <a:rPr lang="en-SG" dirty="0">
                <a:solidFill>
                  <a:schemeClr val="bg1"/>
                </a:solidFill>
              </a:rPr>
              <a:t>By: Lim Jun Yi, Randal Hong</a:t>
            </a:r>
          </a:p>
        </p:txBody>
      </p:sp>
    </p:spTree>
    <p:extLst>
      <p:ext uri="{BB962C8B-B14F-4D97-AF65-F5344CB8AC3E}">
        <p14:creationId xmlns:p14="http://schemas.microsoft.com/office/powerpoint/2010/main" val="200233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10E1C-2A82-EFCB-5D73-01585A8E0422}"/>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Images (Class 1 – 26)</a:t>
            </a:r>
          </a:p>
        </p:txBody>
      </p:sp>
      <p:sp>
        <p:nvSpPr>
          <p:cNvPr id="35" name="Rectangle 3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0C3F2C-DA00-6164-3294-FE02A2D6AB4A}"/>
              </a:ext>
            </a:extLst>
          </p:cNvPr>
          <p:cNvSpPr>
            <a:spLocks noGrp="1"/>
          </p:cNvSpPr>
          <p:nvPr>
            <p:ph idx="1"/>
          </p:nvPr>
        </p:nvSpPr>
        <p:spPr>
          <a:xfrm>
            <a:off x="5869382" y="2300160"/>
            <a:ext cx="5910242" cy="4173781"/>
          </a:xfrm>
        </p:spPr>
        <p:txBody>
          <a:bodyPr anchor="t">
            <a:normAutofit fontScale="85000" lnSpcReduction="10000"/>
          </a:bodyPr>
          <a:lstStyle/>
          <a:p>
            <a:r>
              <a:rPr lang="en-US" b="0" dirty="0"/>
              <a:t>From the plotted images, we observe that </a:t>
            </a:r>
            <a:r>
              <a:rPr lang="en-US" dirty="0"/>
              <a:t>images labelled 1-26 </a:t>
            </a:r>
            <a:r>
              <a:rPr lang="en-US" b="0" dirty="0"/>
              <a:t>are the number-letter correspondence of the English alphabets. </a:t>
            </a:r>
          </a:p>
          <a:p>
            <a:r>
              <a:rPr lang="en-US" b="0" dirty="0"/>
              <a:t>Hence, we can conclude that the </a:t>
            </a:r>
            <a:r>
              <a:rPr lang="en-US" dirty="0"/>
              <a:t>labels 1-26 are the alphabets' number-letter correspondence.</a:t>
            </a:r>
            <a:endParaRPr lang="en-SG" dirty="0"/>
          </a:p>
          <a:p>
            <a:r>
              <a:rPr lang="en-US" b="0" dirty="0"/>
              <a:t>However, we can see that our alphabets look </a:t>
            </a:r>
            <a:r>
              <a:rPr lang="en-US" dirty="0"/>
              <a:t>slightly off</a:t>
            </a:r>
            <a:r>
              <a:rPr lang="en-US" b="0" dirty="0"/>
              <a:t>. This is because the images are not in the </a:t>
            </a:r>
            <a:r>
              <a:rPr lang="en-US" dirty="0">
                <a:highlight>
                  <a:srgbClr val="FFFF00"/>
                </a:highlight>
              </a:rPr>
              <a:t>correct orientation</a:t>
            </a:r>
            <a:r>
              <a:rPr lang="en-US" b="0" dirty="0"/>
              <a:t>. We need to </a:t>
            </a:r>
            <a:r>
              <a:rPr lang="en-US" dirty="0"/>
              <a:t>transpose</a:t>
            </a:r>
            <a:r>
              <a:rPr lang="en-US" b="0" dirty="0"/>
              <a:t> them to the correct orientation (</a:t>
            </a:r>
            <a:r>
              <a:rPr lang="en-US" b="0" dirty="0">
                <a:highlight>
                  <a:srgbClr val="FFFF00"/>
                </a:highlight>
              </a:rPr>
              <a:t>rotate 90 degrees clockwise + flip horizontally</a:t>
            </a:r>
            <a:r>
              <a:rPr lang="en-US" b="0" dirty="0"/>
              <a:t>). We will do that by updating our </a:t>
            </a:r>
            <a:r>
              <a:rPr lang="en-US" dirty="0"/>
              <a:t>createMatrix</a:t>
            </a:r>
            <a:r>
              <a:rPr lang="en-US" b="0" dirty="0"/>
              <a:t>() function.</a:t>
            </a:r>
            <a:endParaRPr lang="en-SG" b="0" dirty="0"/>
          </a:p>
        </p:txBody>
      </p:sp>
      <p:pic>
        <p:nvPicPr>
          <p:cNvPr id="5" name="Picture 4">
            <a:extLst>
              <a:ext uri="{FF2B5EF4-FFF2-40B4-BE49-F238E27FC236}">
                <a16:creationId xmlns:a16="http://schemas.microsoft.com/office/drawing/2014/main" id="{64B96A57-E778-4B9F-94A9-057038E8B437}"/>
              </a:ext>
            </a:extLst>
          </p:cNvPr>
          <p:cNvPicPr>
            <a:picLocks noChangeAspect="1"/>
          </p:cNvPicPr>
          <p:nvPr/>
        </p:nvPicPr>
        <p:blipFill>
          <a:blip r:embed="rId2"/>
          <a:stretch>
            <a:fillRect/>
          </a:stretch>
        </p:blipFill>
        <p:spPr>
          <a:xfrm>
            <a:off x="1535371" y="2300161"/>
            <a:ext cx="4302008" cy="4173781"/>
          </a:xfrm>
          <a:prstGeom prst="rect">
            <a:avLst/>
          </a:prstGeom>
        </p:spPr>
      </p:pic>
    </p:spTree>
    <p:extLst>
      <p:ext uri="{BB962C8B-B14F-4D97-AF65-F5344CB8AC3E}">
        <p14:creationId xmlns:p14="http://schemas.microsoft.com/office/powerpoint/2010/main" val="835967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D8358-2872-F921-D00E-6A07698B664D}"/>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Transformation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5D0F37-AD01-D8E5-714F-15ADCCF4D2D8}"/>
              </a:ext>
            </a:extLst>
          </p:cNvPr>
          <p:cNvSpPr>
            <a:spLocks noGrp="1"/>
          </p:cNvSpPr>
          <p:nvPr>
            <p:ph idx="1"/>
          </p:nvPr>
        </p:nvSpPr>
        <p:spPr>
          <a:xfrm>
            <a:off x="7369616" y="2426864"/>
            <a:ext cx="4616168" cy="3426158"/>
          </a:xfrm>
        </p:spPr>
        <p:txBody>
          <a:bodyPr anchor="t">
            <a:normAutofit/>
          </a:bodyPr>
          <a:lstStyle/>
          <a:p>
            <a:r>
              <a:rPr lang="en-US" b="0" dirty="0"/>
              <a:t>Here’s the </a:t>
            </a:r>
            <a:r>
              <a:rPr lang="en-US" dirty="0"/>
              <a:t>createMatrix</a:t>
            </a:r>
            <a:r>
              <a:rPr lang="en-US" b="0" dirty="0"/>
              <a:t>() function that will allow the images to be transformed into the </a:t>
            </a:r>
            <a:r>
              <a:rPr lang="en-US" dirty="0"/>
              <a:t>correct orientation </a:t>
            </a:r>
            <a:r>
              <a:rPr lang="en-US" b="0" dirty="0"/>
              <a:t>(rotate 90 degrees clockwise + flip horizontally). </a:t>
            </a:r>
            <a:endParaRPr lang="en-SG" dirty="0"/>
          </a:p>
        </p:txBody>
      </p:sp>
      <p:pic>
        <p:nvPicPr>
          <p:cNvPr id="5" name="Picture 4">
            <a:extLst>
              <a:ext uri="{FF2B5EF4-FFF2-40B4-BE49-F238E27FC236}">
                <a16:creationId xmlns:a16="http://schemas.microsoft.com/office/drawing/2014/main" id="{AE9F2A70-B093-1252-1C84-45C0EEBE3A77}"/>
              </a:ext>
            </a:extLst>
          </p:cNvPr>
          <p:cNvPicPr>
            <a:picLocks noChangeAspect="1"/>
          </p:cNvPicPr>
          <p:nvPr/>
        </p:nvPicPr>
        <p:blipFill>
          <a:blip r:embed="rId2"/>
          <a:stretch>
            <a:fillRect/>
          </a:stretch>
        </p:blipFill>
        <p:spPr>
          <a:xfrm>
            <a:off x="1175575" y="2391770"/>
            <a:ext cx="6089240" cy="3461252"/>
          </a:xfrm>
          <a:prstGeom prst="rect">
            <a:avLst/>
          </a:prstGeom>
        </p:spPr>
      </p:pic>
    </p:spTree>
    <p:extLst>
      <p:ext uri="{BB962C8B-B14F-4D97-AF65-F5344CB8AC3E}">
        <p14:creationId xmlns:p14="http://schemas.microsoft.com/office/powerpoint/2010/main" val="52952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DABE5-DE46-B15C-0C2C-B8FB8C05C19A}"/>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Images (aft. Transformation)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9B48E5-DC53-8AE2-50C2-DFD2A35B93C4}"/>
              </a:ext>
            </a:extLst>
          </p:cNvPr>
          <p:cNvSpPr>
            <a:spLocks noGrp="1"/>
          </p:cNvSpPr>
          <p:nvPr>
            <p:ph idx="1"/>
          </p:nvPr>
        </p:nvSpPr>
        <p:spPr>
          <a:xfrm>
            <a:off x="6361514" y="2535201"/>
            <a:ext cx="5070142" cy="3426158"/>
          </a:xfrm>
        </p:spPr>
        <p:txBody>
          <a:bodyPr anchor="t">
            <a:normAutofit/>
          </a:bodyPr>
          <a:lstStyle/>
          <a:p>
            <a:r>
              <a:rPr lang="en-SG" b="0" dirty="0"/>
              <a:t>After transforming the images into the supposedly correct orientation, the images are looking like actual letters, and we also can identify which letters belong to which classes.</a:t>
            </a:r>
          </a:p>
        </p:txBody>
      </p:sp>
      <p:pic>
        <p:nvPicPr>
          <p:cNvPr id="5" name="Picture 4">
            <a:extLst>
              <a:ext uri="{FF2B5EF4-FFF2-40B4-BE49-F238E27FC236}">
                <a16:creationId xmlns:a16="http://schemas.microsoft.com/office/drawing/2014/main" id="{8E3D51A7-FE3C-F623-1BE3-CE95DDDBC9B1}"/>
              </a:ext>
            </a:extLst>
          </p:cNvPr>
          <p:cNvPicPr>
            <a:picLocks noChangeAspect="1"/>
          </p:cNvPicPr>
          <p:nvPr/>
        </p:nvPicPr>
        <p:blipFill>
          <a:blip r:embed="rId2"/>
          <a:stretch>
            <a:fillRect/>
          </a:stretch>
        </p:blipFill>
        <p:spPr>
          <a:xfrm>
            <a:off x="1456056" y="2352732"/>
            <a:ext cx="4873455" cy="4007727"/>
          </a:xfrm>
          <a:prstGeom prst="rect">
            <a:avLst/>
          </a:prstGeom>
        </p:spPr>
      </p:pic>
    </p:spTree>
    <p:extLst>
      <p:ext uri="{BB962C8B-B14F-4D97-AF65-F5344CB8AC3E}">
        <p14:creationId xmlns:p14="http://schemas.microsoft.com/office/powerpoint/2010/main" val="288542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242F-EA95-8588-F399-443834014093}"/>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Images (Visualizing selected classes)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548AB8-75C8-BDF8-AF00-629738D38A06}"/>
              </a:ext>
            </a:extLst>
          </p:cNvPr>
          <p:cNvPicPr>
            <a:picLocks noChangeAspect="1"/>
          </p:cNvPicPr>
          <p:nvPr/>
        </p:nvPicPr>
        <p:blipFill>
          <a:blip r:embed="rId2"/>
          <a:stretch>
            <a:fillRect/>
          </a:stretch>
        </p:blipFill>
        <p:spPr>
          <a:xfrm>
            <a:off x="8165640" y="2412789"/>
            <a:ext cx="3918074" cy="3181189"/>
          </a:xfrm>
          <a:prstGeom prst="rect">
            <a:avLst/>
          </a:prstGeom>
        </p:spPr>
      </p:pic>
      <p:pic>
        <p:nvPicPr>
          <p:cNvPr id="11" name="Picture 10">
            <a:extLst>
              <a:ext uri="{FF2B5EF4-FFF2-40B4-BE49-F238E27FC236}">
                <a16:creationId xmlns:a16="http://schemas.microsoft.com/office/drawing/2014/main" id="{72D88A52-104A-B102-94C9-CB532BDF31BD}"/>
              </a:ext>
            </a:extLst>
          </p:cNvPr>
          <p:cNvPicPr>
            <a:picLocks noChangeAspect="1"/>
          </p:cNvPicPr>
          <p:nvPr/>
        </p:nvPicPr>
        <p:blipFill>
          <a:blip r:embed="rId3"/>
          <a:stretch>
            <a:fillRect/>
          </a:stretch>
        </p:blipFill>
        <p:spPr>
          <a:xfrm>
            <a:off x="4222600" y="2412789"/>
            <a:ext cx="3899329" cy="3181188"/>
          </a:xfrm>
          <a:prstGeom prst="rect">
            <a:avLst/>
          </a:prstGeom>
        </p:spPr>
      </p:pic>
      <p:pic>
        <p:nvPicPr>
          <p:cNvPr id="15" name="Picture 14">
            <a:extLst>
              <a:ext uri="{FF2B5EF4-FFF2-40B4-BE49-F238E27FC236}">
                <a16:creationId xmlns:a16="http://schemas.microsoft.com/office/drawing/2014/main" id="{35C25508-BB21-0D20-8E71-284787F65988}"/>
              </a:ext>
            </a:extLst>
          </p:cNvPr>
          <p:cNvPicPr>
            <a:picLocks noChangeAspect="1"/>
          </p:cNvPicPr>
          <p:nvPr/>
        </p:nvPicPr>
        <p:blipFill>
          <a:blip r:embed="rId4"/>
          <a:stretch>
            <a:fillRect/>
          </a:stretch>
        </p:blipFill>
        <p:spPr>
          <a:xfrm>
            <a:off x="1249980" y="3140998"/>
            <a:ext cx="2844036" cy="2031969"/>
          </a:xfrm>
          <a:prstGeom prst="rect">
            <a:avLst/>
          </a:prstGeom>
        </p:spPr>
      </p:pic>
      <p:sp>
        <p:nvSpPr>
          <p:cNvPr id="17" name="Content Placeholder 2">
            <a:extLst>
              <a:ext uri="{FF2B5EF4-FFF2-40B4-BE49-F238E27FC236}">
                <a16:creationId xmlns:a16="http://schemas.microsoft.com/office/drawing/2014/main" id="{C697ABDF-A083-B1EA-87D4-8683EB95B7D8}"/>
              </a:ext>
            </a:extLst>
          </p:cNvPr>
          <p:cNvSpPr>
            <a:spLocks noGrp="1"/>
          </p:cNvSpPr>
          <p:nvPr>
            <p:ph idx="1"/>
          </p:nvPr>
        </p:nvSpPr>
        <p:spPr>
          <a:xfrm>
            <a:off x="1182232" y="2702257"/>
            <a:ext cx="2972620" cy="605734"/>
          </a:xfrm>
        </p:spPr>
        <p:txBody>
          <a:bodyPr anchor="t">
            <a:normAutofit/>
          </a:bodyPr>
          <a:lstStyle/>
          <a:p>
            <a:r>
              <a:rPr lang="en-SG" dirty="0"/>
              <a:t>Code:</a:t>
            </a:r>
          </a:p>
        </p:txBody>
      </p:sp>
      <p:sp>
        <p:nvSpPr>
          <p:cNvPr id="3" name="Content Placeholder 2">
            <a:extLst>
              <a:ext uri="{FF2B5EF4-FFF2-40B4-BE49-F238E27FC236}">
                <a16:creationId xmlns:a16="http://schemas.microsoft.com/office/drawing/2014/main" id="{F1B9BC85-D098-84AF-10ED-8327787DF58E}"/>
              </a:ext>
            </a:extLst>
          </p:cNvPr>
          <p:cNvSpPr txBox="1">
            <a:spLocks/>
          </p:cNvSpPr>
          <p:nvPr/>
        </p:nvSpPr>
        <p:spPr>
          <a:xfrm>
            <a:off x="4719216" y="5649781"/>
            <a:ext cx="7364498" cy="728702"/>
          </a:xfrm>
          <a:prstGeom prst="rect">
            <a:avLst/>
          </a:prstGeom>
        </p:spPr>
        <p:txBody>
          <a:bodyPr vert="horz" lIns="109728" tIns="109728" rIns="109728" bIns="91440" rtlCol="0"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SG" dirty="0"/>
              <a:t>There’s both </a:t>
            </a:r>
            <a:r>
              <a:rPr lang="en-SG" dirty="0">
                <a:highlight>
                  <a:srgbClr val="FFFF00"/>
                </a:highlight>
              </a:rPr>
              <a:t>uppercase</a:t>
            </a:r>
            <a:r>
              <a:rPr lang="en-SG" dirty="0"/>
              <a:t> and </a:t>
            </a:r>
            <a:r>
              <a:rPr lang="en-SG" dirty="0">
                <a:highlight>
                  <a:srgbClr val="FFFF00"/>
                </a:highlight>
              </a:rPr>
              <a:t>lowercase</a:t>
            </a:r>
            <a:r>
              <a:rPr lang="en-SG" dirty="0"/>
              <a:t> letters!</a:t>
            </a:r>
          </a:p>
        </p:txBody>
      </p:sp>
    </p:spTree>
    <p:extLst>
      <p:ext uri="{BB962C8B-B14F-4D97-AF65-F5344CB8AC3E}">
        <p14:creationId xmlns:p14="http://schemas.microsoft.com/office/powerpoint/2010/main" val="1977497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FBB10-F61B-627F-999D-E8554C495BBA}"/>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Distribution of Classes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0CAD3B-4D28-EFDC-2A85-C80275C4B963}"/>
              </a:ext>
            </a:extLst>
          </p:cNvPr>
          <p:cNvSpPr>
            <a:spLocks noGrp="1"/>
          </p:cNvSpPr>
          <p:nvPr>
            <p:ph idx="1"/>
          </p:nvPr>
        </p:nvSpPr>
        <p:spPr>
          <a:xfrm>
            <a:off x="2242102" y="6052774"/>
            <a:ext cx="4185591" cy="777324"/>
          </a:xfrm>
        </p:spPr>
        <p:txBody>
          <a:bodyPr anchor="t">
            <a:noAutofit/>
          </a:bodyPr>
          <a:lstStyle/>
          <a:p>
            <a:r>
              <a:rPr lang="en-SG" sz="1200" dirty="0"/>
              <a:t>Percentage between number of blank images and the total number of images.</a:t>
            </a:r>
          </a:p>
        </p:txBody>
      </p:sp>
      <p:pic>
        <p:nvPicPr>
          <p:cNvPr id="11" name="Picture 10">
            <a:extLst>
              <a:ext uri="{FF2B5EF4-FFF2-40B4-BE49-F238E27FC236}">
                <a16:creationId xmlns:a16="http://schemas.microsoft.com/office/drawing/2014/main" id="{0FA9D965-4CB3-0699-70D8-5271747A00E3}"/>
              </a:ext>
            </a:extLst>
          </p:cNvPr>
          <p:cNvPicPr>
            <a:picLocks noChangeAspect="1"/>
          </p:cNvPicPr>
          <p:nvPr/>
        </p:nvPicPr>
        <p:blipFill>
          <a:blip r:embed="rId2"/>
          <a:stretch>
            <a:fillRect/>
          </a:stretch>
        </p:blipFill>
        <p:spPr>
          <a:xfrm>
            <a:off x="2296069" y="2300161"/>
            <a:ext cx="5718538" cy="3457415"/>
          </a:xfrm>
          <a:prstGeom prst="rect">
            <a:avLst/>
          </a:prstGeom>
        </p:spPr>
      </p:pic>
      <p:pic>
        <p:nvPicPr>
          <p:cNvPr id="18" name="Picture 17">
            <a:extLst>
              <a:ext uri="{FF2B5EF4-FFF2-40B4-BE49-F238E27FC236}">
                <a16:creationId xmlns:a16="http://schemas.microsoft.com/office/drawing/2014/main" id="{35D435C7-BD30-BF77-6182-D34F2C938A3C}"/>
              </a:ext>
            </a:extLst>
          </p:cNvPr>
          <p:cNvPicPr>
            <a:picLocks noChangeAspect="1"/>
          </p:cNvPicPr>
          <p:nvPr/>
        </p:nvPicPr>
        <p:blipFill>
          <a:blip r:embed="rId3"/>
          <a:stretch>
            <a:fillRect/>
          </a:stretch>
        </p:blipFill>
        <p:spPr>
          <a:xfrm>
            <a:off x="1102777" y="2272259"/>
            <a:ext cx="1161289" cy="4557839"/>
          </a:xfrm>
          <a:prstGeom prst="rect">
            <a:avLst/>
          </a:prstGeom>
        </p:spPr>
      </p:pic>
      <p:pic>
        <p:nvPicPr>
          <p:cNvPr id="20" name="Picture 19">
            <a:extLst>
              <a:ext uri="{FF2B5EF4-FFF2-40B4-BE49-F238E27FC236}">
                <a16:creationId xmlns:a16="http://schemas.microsoft.com/office/drawing/2014/main" id="{C3AAA905-F348-6B18-C0B6-C4A8341CC6FE}"/>
              </a:ext>
            </a:extLst>
          </p:cNvPr>
          <p:cNvPicPr>
            <a:picLocks noChangeAspect="1"/>
          </p:cNvPicPr>
          <p:nvPr/>
        </p:nvPicPr>
        <p:blipFill>
          <a:blip r:embed="rId4"/>
          <a:stretch>
            <a:fillRect/>
          </a:stretch>
        </p:blipFill>
        <p:spPr>
          <a:xfrm>
            <a:off x="2296069" y="5813380"/>
            <a:ext cx="5344271" cy="266737"/>
          </a:xfrm>
          <a:prstGeom prst="rect">
            <a:avLst/>
          </a:prstGeom>
        </p:spPr>
      </p:pic>
      <p:pic>
        <p:nvPicPr>
          <p:cNvPr id="22" name="Picture 21">
            <a:extLst>
              <a:ext uri="{FF2B5EF4-FFF2-40B4-BE49-F238E27FC236}">
                <a16:creationId xmlns:a16="http://schemas.microsoft.com/office/drawing/2014/main" id="{2FA75362-61D7-2B52-3104-58E08F31BF54}"/>
              </a:ext>
            </a:extLst>
          </p:cNvPr>
          <p:cNvPicPr>
            <a:picLocks noChangeAspect="1"/>
          </p:cNvPicPr>
          <p:nvPr/>
        </p:nvPicPr>
        <p:blipFill>
          <a:blip r:embed="rId5"/>
          <a:stretch>
            <a:fillRect/>
          </a:stretch>
        </p:blipFill>
        <p:spPr>
          <a:xfrm>
            <a:off x="6173285" y="6160130"/>
            <a:ext cx="1467055" cy="295316"/>
          </a:xfrm>
          <a:prstGeom prst="rect">
            <a:avLst/>
          </a:prstGeom>
        </p:spPr>
      </p:pic>
      <p:sp>
        <p:nvSpPr>
          <p:cNvPr id="23" name="Content Placeholder 2">
            <a:extLst>
              <a:ext uri="{FF2B5EF4-FFF2-40B4-BE49-F238E27FC236}">
                <a16:creationId xmlns:a16="http://schemas.microsoft.com/office/drawing/2014/main" id="{078C13AC-279A-8440-75EE-A09236D1F52E}"/>
              </a:ext>
            </a:extLst>
          </p:cNvPr>
          <p:cNvSpPr txBox="1">
            <a:spLocks/>
          </p:cNvSpPr>
          <p:nvPr/>
        </p:nvSpPr>
        <p:spPr>
          <a:xfrm>
            <a:off x="8046610" y="2245071"/>
            <a:ext cx="3877217" cy="4312730"/>
          </a:xfrm>
          <a:prstGeom prst="rect">
            <a:avLst/>
          </a:prstGeom>
        </p:spPr>
        <p:txBody>
          <a:bodyPr vert="horz" lIns="109728" tIns="109728" rIns="109728" bIns="91440" rtlCol="0" anchor="t">
            <a:normAutofit fontScale="92500"/>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b="0" dirty="0"/>
              <a:t>We’ve noticed that the </a:t>
            </a:r>
            <a:r>
              <a:rPr lang="en-US" dirty="0"/>
              <a:t>blank class (-1)</a:t>
            </a:r>
            <a:r>
              <a:rPr lang="en-US" b="0" dirty="0"/>
              <a:t> has a </a:t>
            </a:r>
            <a:r>
              <a:rPr lang="en-US" dirty="0"/>
              <a:t>significantly higher number </a:t>
            </a:r>
            <a:r>
              <a:rPr lang="en-US" b="0" dirty="0"/>
              <a:t>of images compared to the other classes. </a:t>
            </a:r>
          </a:p>
          <a:p>
            <a:r>
              <a:rPr lang="en-US" b="0" dirty="0"/>
              <a:t>Given that the blank images constitute over </a:t>
            </a:r>
            <a:r>
              <a:rPr lang="en-US" dirty="0"/>
              <a:t>10% of the entire dataset</a:t>
            </a:r>
            <a:r>
              <a:rPr lang="en-US" b="0" dirty="0"/>
              <a:t>, it makes sense to remove blanks to prioritize our main task of alphabet images.</a:t>
            </a:r>
            <a:endParaRPr lang="en-SG" b="0" dirty="0"/>
          </a:p>
        </p:txBody>
      </p:sp>
    </p:spTree>
    <p:extLst>
      <p:ext uri="{BB962C8B-B14F-4D97-AF65-F5344CB8AC3E}">
        <p14:creationId xmlns:p14="http://schemas.microsoft.com/office/powerpoint/2010/main" val="4111787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87C17-64A9-94D5-855B-4B0EBB76F160}"/>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Removal of Class -1</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5B5790-FC5A-8A2E-3411-8E0843E2A517}"/>
              </a:ext>
            </a:extLst>
          </p:cNvPr>
          <p:cNvSpPr>
            <a:spLocks noGrp="1"/>
          </p:cNvSpPr>
          <p:nvPr>
            <p:ph idx="1"/>
          </p:nvPr>
        </p:nvSpPr>
        <p:spPr>
          <a:xfrm>
            <a:off x="8101868" y="2336894"/>
            <a:ext cx="3812226" cy="3942882"/>
          </a:xfrm>
        </p:spPr>
        <p:txBody>
          <a:bodyPr anchor="t">
            <a:normAutofit/>
          </a:bodyPr>
          <a:lstStyle/>
          <a:p>
            <a:r>
              <a:rPr lang="en-SG" b="0" dirty="0"/>
              <a:t>Since our task is to </a:t>
            </a:r>
            <a:r>
              <a:rPr lang="en-SG" dirty="0"/>
              <a:t>generate images of alphabets </a:t>
            </a:r>
            <a:r>
              <a:rPr lang="en-SG" b="0" dirty="0"/>
              <a:t>and not blank images, we decide to </a:t>
            </a:r>
            <a:r>
              <a:rPr lang="en-SG" dirty="0"/>
              <a:t>remove the entirety of the -1 class</a:t>
            </a:r>
            <a:r>
              <a:rPr lang="en-SG" b="0" dirty="0"/>
              <a:t>.</a:t>
            </a:r>
          </a:p>
        </p:txBody>
      </p:sp>
      <p:pic>
        <p:nvPicPr>
          <p:cNvPr id="5" name="Picture 4">
            <a:extLst>
              <a:ext uri="{FF2B5EF4-FFF2-40B4-BE49-F238E27FC236}">
                <a16:creationId xmlns:a16="http://schemas.microsoft.com/office/drawing/2014/main" id="{86FAB352-3F52-D402-799C-EE8520F8E22F}"/>
              </a:ext>
            </a:extLst>
          </p:cNvPr>
          <p:cNvPicPr>
            <a:picLocks noChangeAspect="1"/>
          </p:cNvPicPr>
          <p:nvPr/>
        </p:nvPicPr>
        <p:blipFill>
          <a:blip r:embed="rId2"/>
          <a:stretch>
            <a:fillRect/>
          </a:stretch>
        </p:blipFill>
        <p:spPr>
          <a:xfrm>
            <a:off x="1253098" y="2300161"/>
            <a:ext cx="6794464" cy="3979615"/>
          </a:xfrm>
          <a:prstGeom prst="rect">
            <a:avLst/>
          </a:prstGeom>
        </p:spPr>
      </p:pic>
    </p:spTree>
    <p:extLst>
      <p:ext uri="{BB962C8B-B14F-4D97-AF65-F5344CB8AC3E}">
        <p14:creationId xmlns:p14="http://schemas.microsoft.com/office/powerpoint/2010/main" val="69866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56719-7F3F-9D28-5A98-526B54449BA8}"/>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Distribution (aft. Removal of -1)</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9754A3-8C31-CE1A-9797-DF5E2FDFE323}"/>
              </a:ext>
            </a:extLst>
          </p:cNvPr>
          <p:cNvSpPr>
            <a:spLocks noGrp="1"/>
          </p:cNvSpPr>
          <p:nvPr>
            <p:ph idx="1"/>
          </p:nvPr>
        </p:nvSpPr>
        <p:spPr>
          <a:xfrm>
            <a:off x="7807041" y="2300161"/>
            <a:ext cx="4029098" cy="4156370"/>
          </a:xfrm>
        </p:spPr>
        <p:txBody>
          <a:bodyPr anchor="t">
            <a:normAutofit fontScale="92500"/>
          </a:bodyPr>
          <a:lstStyle/>
          <a:p>
            <a:r>
              <a:rPr lang="en-SG" b="0" dirty="0"/>
              <a:t>After removing the -1 class, we will analyse the distribution of all the alphabet letters. This is to ensure that there are </a:t>
            </a:r>
            <a:r>
              <a:rPr lang="en-SG" dirty="0"/>
              <a:t>no class imbalance</a:t>
            </a:r>
            <a:r>
              <a:rPr lang="en-SG" b="0" dirty="0"/>
              <a:t> in the data, which may affect the </a:t>
            </a:r>
            <a:r>
              <a:rPr lang="en-SG" dirty="0"/>
              <a:t>biasness of our model during training</a:t>
            </a:r>
            <a:r>
              <a:rPr lang="en-SG" b="0" dirty="0"/>
              <a:t>.</a:t>
            </a:r>
          </a:p>
          <a:p>
            <a:r>
              <a:rPr lang="en-SG" b="0" dirty="0"/>
              <a:t>There are </a:t>
            </a:r>
            <a:r>
              <a:rPr lang="en-SG" dirty="0"/>
              <a:t>not significant biases</a:t>
            </a:r>
            <a:r>
              <a:rPr lang="en-SG" b="0" dirty="0"/>
              <a:t> out of the 26 classes.</a:t>
            </a:r>
          </a:p>
        </p:txBody>
      </p:sp>
      <p:pic>
        <p:nvPicPr>
          <p:cNvPr id="5" name="Picture 4">
            <a:extLst>
              <a:ext uri="{FF2B5EF4-FFF2-40B4-BE49-F238E27FC236}">
                <a16:creationId xmlns:a16="http://schemas.microsoft.com/office/drawing/2014/main" id="{5BA1D345-8923-C2D9-D8AF-BEA09198AD84}"/>
              </a:ext>
            </a:extLst>
          </p:cNvPr>
          <p:cNvPicPr>
            <a:picLocks noChangeAspect="1"/>
          </p:cNvPicPr>
          <p:nvPr/>
        </p:nvPicPr>
        <p:blipFill>
          <a:blip r:embed="rId2"/>
          <a:stretch>
            <a:fillRect/>
          </a:stretch>
        </p:blipFill>
        <p:spPr>
          <a:xfrm>
            <a:off x="1102777" y="2300161"/>
            <a:ext cx="927990" cy="4488255"/>
          </a:xfrm>
          <a:prstGeom prst="rect">
            <a:avLst/>
          </a:prstGeom>
        </p:spPr>
      </p:pic>
      <p:pic>
        <p:nvPicPr>
          <p:cNvPr id="7" name="Picture 6">
            <a:extLst>
              <a:ext uri="{FF2B5EF4-FFF2-40B4-BE49-F238E27FC236}">
                <a16:creationId xmlns:a16="http://schemas.microsoft.com/office/drawing/2014/main" id="{4F4797A0-9C06-262E-F044-03D95936D316}"/>
              </a:ext>
            </a:extLst>
          </p:cNvPr>
          <p:cNvPicPr>
            <a:picLocks noChangeAspect="1"/>
          </p:cNvPicPr>
          <p:nvPr/>
        </p:nvPicPr>
        <p:blipFill>
          <a:blip r:embed="rId3"/>
          <a:stretch>
            <a:fillRect/>
          </a:stretch>
        </p:blipFill>
        <p:spPr>
          <a:xfrm>
            <a:off x="2077539" y="2293069"/>
            <a:ext cx="5729502" cy="4255071"/>
          </a:xfrm>
          <a:prstGeom prst="rect">
            <a:avLst/>
          </a:prstGeom>
        </p:spPr>
      </p:pic>
    </p:spTree>
    <p:extLst>
      <p:ext uri="{BB962C8B-B14F-4D97-AF65-F5344CB8AC3E}">
        <p14:creationId xmlns:p14="http://schemas.microsoft.com/office/powerpoint/2010/main" val="3287050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SG"/>
          </a:p>
        </p:txBody>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648" y="-4078"/>
            <a:ext cx="3031302" cy="10565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C6B177-0D45-4129-AAC6-121B645D0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9788"/>
            <a:ext cx="647701" cy="5097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C3162B-47DE-4EA0-A4BE-9A143AEC6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13" y="1069788"/>
            <a:ext cx="8516959" cy="50768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79E87-58BC-A3D1-3A44-CC8DD37AFF93}"/>
              </a:ext>
            </a:extLst>
          </p:cNvPr>
          <p:cNvSpPr>
            <a:spLocks noGrp="1"/>
          </p:cNvSpPr>
          <p:nvPr>
            <p:ph type="title"/>
          </p:nvPr>
        </p:nvSpPr>
        <p:spPr>
          <a:xfrm>
            <a:off x="1139589" y="1709530"/>
            <a:ext cx="7366236" cy="3311479"/>
          </a:xfrm>
        </p:spPr>
        <p:txBody>
          <a:bodyPr vert="horz" lIns="109728" tIns="109728" rIns="109728" bIns="91440" rtlCol="0" anchor="b">
            <a:normAutofit/>
          </a:bodyPr>
          <a:lstStyle/>
          <a:p>
            <a:pPr>
              <a:lnSpc>
                <a:spcPct val="115000"/>
              </a:lnSpc>
            </a:pPr>
            <a:r>
              <a:rPr lang="en-US" sz="5600" b="0" cap="all" dirty="0">
                <a:solidFill>
                  <a:schemeClr val="bg1"/>
                </a:solidFill>
              </a:rPr>
              <a:t>Model </a:t>
            </a:r>
            <a:br>
              <a:rPr lang="en-US" sz="5600" b="0" cap="all" dirty="0">
                <a:solidFill>
                  <a:schemeClr val="bg1"/>
                </a:solidFill>
              </a:rPr>
            </a:br>
            <a:r>
              <a:rPr lang="en-US" sz="5600" b="0" cap="all" dirty="0">
                <a:solidFill>
                  <a:schemeClr val="bg1"/>
                </a:solidFill>
              </a:rPr>
              <a:t>training</a:t>
            </a:r>
          </a:p>
        </p:txBody>
      </p:sp>
      <p:sp>
        <p:nvSpPr>
          <p:cNvPr id="21" name="Rectangle 20">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67615"/>
            <a:ext cx="1218590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0669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35C1D-7B0E-6D8B-9DAC-F203D7204E78}"/>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Overview</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CCBB9F-B966-0E9F-CA5A-2ADECA72F133}"/>
              </a:ext>
            </a:extLst>
          </p:cNvPr>
          <p:cNvSpPr>
            <a:spLocks noGrp="1"/>
          </p:cNvSpPr>
          <p:nvPr>
            <p:ph idx="1"/>
          </p:nvPr>
        </p:nvSpPr>
        <p:spPr>
          <a:xfrm>
            <a:off x="1249664" y="2391770"/>
            <a:ext cx="9935571" cy="3995583"/>
          </a:xfrm>
        </p:spPr>
        <p:txBody>
          <a:bodyPr anchor="t">
            <a:normAutofit/>
          </a:bodyPr>
          <a:lstStyle/>
          <a:p>
            <a:r>
              <a:rPr lang="en-SG" b="0" dirty="0"/>
              <a:t>We have chosen </a:t>
            </a:r>
            <a:r>
              <a:rPr lang="en-SG" dirty="0"/>
              <a:t>2 GAN architectures: DCGAN &amp; CGAN</a:t>
            </a:r>
          </a:p>
          <a:p>
            <a:pPr marL="285750" indent="-285750">
              <a:buFont typeface="Arial" panose="020B0604020202020204" pitchFamily="34" charset="0"/>
              <a:buChar char="•"/>
            </a:pPr>
            <a:r>
              <a:rPr lang="en-SG" dirty="0"/>
              <a:t>DCGAN (Deep Convolutional Generative Adversarial Network)</a:t>
            </a:r>
          </a:p>
          <a:p>
            <a:r>
              <a:rPr lang="en-SG" b="0" dirty="0"/>
              <a:t>DCGAN uses </a:t>
            </a:r>
            <a:r>
              <a:rPr lang="en-SG" b="0" dirty="0">
                <a:highlight>
                  <a:srgbClr val="FFFF00"/>
                </a:highlight>
              </a:rPr>
              <a:t>deep convolutional network </a:t>
            </a:r>
            <a:r>
              <a:rPr lang="en-SG" b="0" dirty="0"/>
              <a:t>(Convolutional and Convolutional-transpose layers) in both the discriminator and generator.</a:t>
            </a:r>
          </a:p>
          <a:p>
            <a:pPr marL="285750" indent="-285750">
              <a:buFont typeface="Arial" panose="020B0604020202020204" pitchFamily="34" charset="0"/>
              <a:buChar char="•"/>
            </a:pPr>
            <a:r>
              <a:rPr lang="en-SG" dirty="0"/>
              <a:t>CGAN (Conditional Generative Adversarial Network)</a:t>
            </a:r>
          </a:p>
          <a:p>
            <a:pPr lvl="1"/>
            <a:r>
              <a:rPr lang="en-US" b="0" dirty="0"/>
              <a:t>In CGAN, both the generator and discriminator </a:t>
            </a:r>
            <a:r>
              <a:rPr lang="en-US" b="0" dirty="0">
                <a:highlight>
                  <a:srgbClr val="FFFF00"/>
                </a:highlight>
              </a:rPr>
              <a:t>receive additional information </a:t>
            </a:r>
            <a:r>
              <a:rPr lang="en-US" b="0" dirty="0"/>
              <a:t>(e.g. labels) to allow the generation of images conditioned on specific labels or features.</a:t>
            </a:r>
            <a:endParaRPr lang="en-SG" b="0" dirty="0"/>
          </a:p>
        </p:txBody>
      </p:sp>
    </p:spTree>
    <p:extLst>
      <p:ext uri="{BB962C8B-B14F-4D97-AF65-F5344CB8AC3E}">
        <p14:creationId xmlns:p14="http://schemas.microsoft.com/office/powerpoint/2010/main" val="174537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AD7E53-A91E-D882-FE13-83B4C43DEDAC}"/>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Overview (Metrics)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C22BAD-FADD-F8EE-5E87-4A6C726B110D}"/>
              </a:ext>
            </a:extLst>
          </p:cNvPr>
          <p:cNvSpPr>
            <a:spLocks noGrp="1"/>
          </p:cNvSpPr>
          <p:nvPr>
            <p:ph idx="1"/>
          </p:nvPr>
        </p:nvSpPr>
        <p:spPr>
          <a:xfrm>
            <a:off x="1249664" y="2300161"/>
            <a:ext cx="10208558" cy="4258684"/>
          </a:xfrm>
        </p:spPr>
        <p:txBody>
          <a:bodyPr anchor="t">
            <a:normAutofit/>
          </a:bodyPr>
          <a:lstStyle/>
          <a:p>
            <a:r>
              <a:rPr lang="en-SG" b="0" dirty="0"/>
              <a:t>We will be training both a </a:t>
            </a:r>
            <a:r>
              <a:rPr lang="en-SG" dirty="0"/>
              <a:t>base model</a:t>
            </a:r>
            <a:r>
              <a:rPr lang="en-SG" b="0" dirty="0"/>
              <a:t> and a </a:t>
            </a:r>
            <a:r>
              <a:rPr lang="en-SG" dirty="0" err="1"/>
              <a:t>hypertuned</a:t>
            </a:r>
            <a:r>
              <a:rPr lang="en-SG" dirty="0"/>
              <a:t> model </a:t>
            </a:r>
            <a:r>
              <a:rPr lang="en-SG" b="0" dirty="0"/>
              <a:t>of </a:t>
            </a:r>
            <a:r>
              <a:rPr lang="en-SG" dirty="0"/>
              <a:t>DCGAN and CGAN, </a:t>
            </a:r>
            <a:r>
              <a:rPr lang="en-SG" b="0" dirty="0"/>
              <a:t>comparing results using:</a:t>
            </a:r>
          </a:p>
          <a:p>
            <a:pPr marL="285750" indent="-285750">
              <a:buFontTx/>
              <a:buChar char="-"/>
            </a:pPr>
            <a:r>
              <a:rPr lang="en-SG" b="0" dirty="0"/>
              <a:t>“By eye” or “Eye Power” </a:t>
            </a:r>
          </a:p>
          <a:p>
            <a:pPr marL="285750" indent="-285750">
              <a:buFontTx/>
              <a:buChar char="-"/>
            </a:pPr>
            <a:r>
              <a:rPr lang="en-SG" b="0" dirty="0"/>
              <a:t>Discriminator and Generator Loss (</a:t>
            </a:r>
            <a:r>
              <a:rPr lang="en-SG" dirty="0"/>
              <a:t>Not a good metric</a:t>
            </a:r>
            <a:r>
              <a:rPr lang="en-SG" b="0" dirty="0"/>
              <a:t>)</a:t>
            </a:r>
          </a:p>
          <a:p>
            <a:r>
              <a:rPr lang="en-SG" b="0" dirty="0"/>
              <a:t>I will be </a:t>
            </a:r>
            <a:r>
              <a:rPr lang="en-SG" dirty="0"/>
              <a:t>mainly</a:t>
            </a:r>
            <a:r>
              <a:rPr lang="en-SG" b="0" dirty="0"/>
              <a:t> </a:t>
            </a:r>
            <a:r>
              <a:rPr lang="en-SG" b="0" dirty="0">
                <a:highlight>
                  <a:srgbClr val="FFFF00"/>
                </a:highlight>
              </a:rPr>
              <a:t>using “Eye Power”</a:t>
            </a:r>
            <a:r>
              <a:rPr lang="en-SG" b="0" dirty="0"/>
              <a:t> to evaluate whether the images produce are of quality and thus evaluate the model of its performance. </a:t>
            </a:r>
          </a:p>
        </p:txBody>
      </p:sp>
      <p:pic>
        <p:nvPicPr>
          <p:cNvPr id="5" name="Graphic 4" descr="Eye with solid fill">
            <a:extLst>
              <a:ext uri="{FF2B5EF4-FFF2-40B4-BE49-F238E27FC236}">
                <a16:creationId xmlns:a16="http://schemas.microsoft.com/office/drawing/2014/main" id="{ADDB3524-ED02-62A9-C071-54853B434C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1675" y="3136429"/>
            <a:ext cx="683009" cy="683009"/>
          </a:xfrm>
          <a:prstGeom prst="rect">
            <a:avLst/>
          </a:prstGeom>
        </p:spPr>
      </p:pic>
    </p:spTree>
    <p:extLst>
      <p:ext uri="{BB962C8B-B14F-4D97-AF65-F5344CB8AC3E}">
        <p14:creationId xmlns:p14="http://schemas.microsoft.com/office/powerpoint/2010/main" val="3605032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18657-5BBA-103B-7DDD-381F57295F07}"/>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Task</a:t>
            </a:r>
          </a:p>
        </p:txBody>
      </p:sp>
      <p:sp>
        <p:nvSpPr>
          <p:cNvPr id="27" name="Rectangle 26">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E622C4-BBF1-414B-04FA-FCEFD18D6609}"/>
              </a:ext>
            </a:extLst>
          </p:cNvPr>
          <p:cNvSpPr>
            <a:spLocks noGrp="1"/>
          </p:cNvSpPr>
          <p:nvPr>
            <p:ph idx="1"/>
          </p:nvPr>
        </p:nvSpPr>
        <p:spPr>
          <a:xfrm>
            <a:off x="1535371" y="2702257"/>
            <a:ext cx="9935571" cy="3426158"/>
          </a:xfrm>
        </p:spPr>
        <p:txBody>
          <a:bodyPr anchor="t">
            <a:normAutofit/>
          </a:bodyPr>
          <a:lstStyle/>
          <a:p>
            <a:pPr marL="285750" indent="-285750">
              <a:buFontTx/>
              <a:buChar char="-"/>
            </a:pPr>
            <a:r>
              <a:rPr lang="en-SG" b="0" dirty="0"/>
              <a:t>Apply some suitable </a:t>
            </a:r>
            <a:r>
              <a:rPr lang="en-SG" dirty="0"/>
              <a:t>GAN architectures </a:t>
            </a:r>
            <a:r>
              <a:rPr lang="en-SG" b="0" dirty="0"/>
              <a:t>to the problem of </a:t>
            </a:r>
            <a:r>
              <a:rPr lang="en-SG" dirty="0"/>
              <a:t>image generation.</a:t>
            </a:r>
          </a:p>
          <a:p>
            <a:pPr marL="285750" indent="-285750">
              <a:buFontTx/>
              <a:buChar char="-"/>
            </a:pPr>
            <a:r>
              <a:rPr lang="en-SG" b="0" dirty="0"/>
              <a:t>Create </a:t>
            </a:r>
            <a:r>
              <a:rPr lang="en-SG" dirty="0"/>
              <a:t>260 small black-and-white (greyscale) images</a:t>
            </a:r>
          </a:p>
          <a:p>
            <a:pPr marL="285750" indent="-285750">
              <a:buFontTx/>
              <a:buChar char="-"/>
            </a:pPr>
            <a:endParaRPr lang="en-SG" dirty="0"/>
          </a:p>
        </p:txBody>
      </p:sp>
    </p:spTree>
    <p:extLst>
      <p:ext uri="{BB962C8B-B14F-4D97-AF65-F5344CB8AC3E}">
        <p14:creationId xmlns:p14="http://schemas.microsoft.com/office/powerpoint/2010/main" val="4080390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F38B9-D9EA-67D9-5BE4-F4C0A630BA10}"/>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Overview (Metrics)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B61225-BE2E-BFE4-FCA7-8D8A454083CA}"/>
              </a:ext>
            </a:extLst>
          </p:cNvPr>
          <p:cNvSpPr>
            <a:spLocks noGrp="1"/>
          </p:cNvSpPr>
          <p:nvPr>
            <p:ph idx="1"/>
          </p:nvPr>
        </p:nvSpPr>
        <p:spPr>
          <a:xfrm>
            <a:off x="1249664" y="2300160"/>
            <a:ext cx="9935571" cy="4437069"/>
          </a:xfrm>
        </p:spPr>
        <p:txBody>
          <a:bodyPr anchor="t">
            <a:normAutofit fontScale="77500" lnSpcReduction="20000"/>
          </a:bodyPr>
          <a:lstStyle/>
          <a:p>
            <a:r>
              <a:rPr lang="en-SG" b="0" dirty="0"/>
              <a:t>We have explored two other metrics that </a:t>
            </a:r>
            <a:r>
              <a:rPr lang="en-SG" dirty="0"/>
              <a:t>seemed to be useful </a:t>
            </a:r>
            <a:r>
              <a:rPr lang="en-SG" b="0" dirty="0"/>
              <a:t>for the evaluations of the models. However, we decided that it’s best not to use them as they may not be appropriate for our use case.</a:t>
            </a:r>
            <a:endParaRPr lang="en-SG" dirty="0"/>
          </a:p>
          <a:p>
            <a:r>
              <a:rPr lang="en-SG" u="sng" dirty="0"/>
              <a:t>Fréchet inception distance (FID)</a:t>
            </a:r>
          </a:p>
          <a:p>
            <a:r>
              <a:rPr lang="en-US" b="0" dirty="0"/>
              <a:t>The </a:t>
            </a:r>
            <a:r>
              <a:rPr lang="en-US" dirty="0"/>
              <a:t>Inception v3 network </a:t>
            </a:r>
            <a:r>
              <a:rPr lang="en-US" b="0" dirty="0"/>
              <a:t>used for FID computation is trained on RGB images from the ImageNet dataset, which consists of </a:t>
            </a:r>
            <a:r>
              <a:rPr lang="en-US" b="0" dirty="0">
                <a:highlight>
                  <a:srgbClr val="FFFF00"/>
                </a:highlight>
              </a:rPr>
              <a:t>diverse, complex, high-resolution (299x299) images. </a:t>
            </a:r>
            <a:r>
              <a:rPr lang="en-US" b="0" dirty="0"/>
              <a:t>The features it extracts are tailored to such images, not to simple, low-resolution (28x28) grayscale images of handwritten alphabets such as our task at hand. Hence, they may not be </a:t>
            </a:r>
            <a:r>
              <a:rPr lang="en-US" dirty="0"/>
              <a:t>meaningful or relevant for evaluating the quality of handwritten alphabets</a:t>
            </a:r>
            <a:r>
              <a:rPr lang="en-US" b="0" dirty="0"/>
              <a:t> as the network's pre-trained filters are not optimized for such </a:t>
            </a:r>
            <a:r>
              <a:rPr lang="en-US" b="0" u="sng" dirty="0"/>
              <a:t>simple and small-scale images</a:t>
            </a:r>
            <a:r>
              <a:rPr lang="en-US" b="0" dirty="0"/>
              <a:t>, leading to unreliable FID scores. </a:t>
            </a:r>
          </a:p>
          <a:p>
            <a:r>
              <a:rPr lang="en-US" b="0" dirty="0"/>
              <a:t>FID also requires images to be </a:t>
            </a:r>
            <a:r>
              <a:rPr lang="en-US" b="0" dirty="0">
                <a:highlight>
                  <a:srgbClr val="FFFF00"/>
                </a:highlight>
              </a:rPr>
              <a:t>resized to 299x299 </a:t>
            </a:r>
            <a:r>
              <a:rPr lang="en-US" b="0" dirty="0"/>
              <a:t>and </a:t>
            </a:r>
            <a:r>
              <a:rPr lang="en-US" b="0" dirty="0">
                <a:highlight>
                  <a:srgbClr val="FFFF00"/>
                </a:highlight>
              </a:rPr>
              <a:t>converted to three channels (RGB), </a:t>
            </a:r>
            <a:r>
              <a:rPr lang="en-US" b="0" dirty="0"/>
              <a:t>which introduces </a:t>
            </a:r>
            <a:r>
              <a:rPr lang="en-US" dirty="0"/>
              <a:t>distortions and artifacts</a:t>
            </a:r>
            <a:r>
              <a:rPr lang="en-US" b="0" dirty="0"/>
              <a:t> that can </a:t>
            </a:r>
            <a:r>
              <a:rPr lang="en-US" b="0" u="sng" dirty="0"/>
              <a:t>misrepresent the true quality of the generated images</a:t>
            </a:r>
            <a:r>
              <a:rPr lang="en-US" b="0" dirty="0"/>
              <a:t>. The transformation from 28x28 grayscale to 299x299 RGB is huge and can significantly alter the appearance and features of the images.</a:t>
            </a:r>
            <a:endParaRPr lang="en-SG" b="0" dirty="0"/>
          </a:p>
        </p:txBody>
      </p:sp>
    </p:spTree>
    <p:extLst>
      <p:ext uri="{BB962C8B-B14F-4D97-AF65-F5344CB8AC3E}">
        <p14:creationId xmlns:p14="http://schemas.microsoft.com/office/powerpoint/2010/main" val="286958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F38B9-D9EA-67D9-5BE4-F4C0A630BA10}"/>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Overview (Metrics)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1D9D06E-E954-3EAC-5870-5B609EECF260}"/>
              </a:ext>
            </a:extLst>
          </p:cNvPr>
          <p:cNvSpPr txBox="1">
            <a:spLocks/>
          </p:cNvSpPr>
          <p:nvPr/>
        </p:nvSpPr>
        <p:spPr>
          <a:xfrm>
            <a:off x="1249664" y="2300160"/>
            <a:ext cx="10059566" cy="4437069"/>
          </a:xfrm>
          <a:prstGeom prst="rect">
            <a:avLst/>
          </a:prstGeom>
        </p:spPr>
        <p:txBody>
          <a:bodyPr vert="horz" lIns="109728" tIns="109728" rIns="109728" bIns="91440" rtlCol="0"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SG" u="sng" dirty="0"/>
              <a:t>Structural Similarity Index Measure (SSIM)</a:t>
            </a:r>
          </a:p>
          <a:p>
            <a:r>
              <a:rPr lang="en-US" b="0" dirty="0"/>
              <a:t>We tried to use SSIM. However, it is </a:t>
            </a:r>
            <a:r>
              <a:rPr lang="en-US" b="0" dirty="0">
                <a:highlight>
                  <a:srgbClr val="FFFF00"/>
                </a:highlight>
              </a:rPr>
              <a:t>sensitive to small changes in pixel intensity and structure</a:t>
            </a:r>
            <a:r>
              <a:rPr lang="en-US" b="0" dirty="0"/>
              <a:t> as </a:t>
            </a:r>
            <a:r>
              <a:rPr lang="en-US" dirty="0"/>
              <a:t>handwritten</a:t>
            </a:r>
            <a:r>
              <a:rPr lang="en-US" b="0" dirty="0"/>
              <a:t> alphabets have a </a:t>
            </a:r>
            <a:r>
              <a:rPr lang="en-US" dirty="0"/>
              <a:t>high variability</a:t>
            </a:r>
            <a:r>
              <a:rPr lang="en-US" b="0" dirty="0"/>
              <a:t>. Even minor differences due to different handwritings that are </a:t>
            </a:r>
            <a:r>
              <a:rPr lang="en-US" b="0" u="sng" dirty="0"/>
              <a:t>perceptually insignificant to humans can lead to lower SSIM scores</a:t>
            </a:r>
            <a:r>
              <a:rPr lang="en-US" b="0" dirty="0"/>
              <a:t>. </a:t>
            </a:r>
          </a:p>
          <a:p>
            <a:r>
              <a:rPr lang="en-US" b="0" dirty="0"/>
              <a:t>Generated images also may contain noise or small artifacts that don't significantly affect human perception but can lower the SSIM score. These artifacts might be </a:t>
            </a:r>
            <a:r>
              <a:rPr lang="en-US" dirty="0"/>
              <a:t>smoothing, slight distortions, or inconsistencies in pixel intensity.</a:t>
            </a:r>
            <a:endParaRPr lang="en-SG" dirty="0"/>
          </a:p>
          <a:p>
            <a:endParaRPr lang="en-SG" b="0" dirty="0"/>
          </a:p>
        </p:txBody>
      </p:sp>
    </p:spTree>
    <p:extLst>
      <p:ext uri="{BB962C8B-B14F-4D97-AF65-F5344CB8AC3E}">
        <p14:creationId xmlns:p14="http://schemas.microsoft.com/office/powerpoint/2010/main" val="2411460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9AC5B2-BE7E-8DBA-1340-8EE4A84CF0D0}"/>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Base DCGAN  </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ADBAA9-E11C-7256-CF78-B27B58E15C8C}"/>
              </a:ext>
            </a:extLst>
          </p:cNvPr>
          <p:cNvSpPr txBox="1"/>
          <p:nvPr/>
        </p:nvSpPr>
        <p:spPr>
          <a:xfrm>
            <a:off x="1215091" y="2524493"/>
            <a:ext cx="1926702" cy="1708160"/>
          </a:xfrm>
          <a:prstGeom prst="rect">
            <a:avLst/>
          </a:prstGeom>
          <a:noFill/>
        </p:spPr>
        <p:txBody>
          <a:bodyPr wrap="square" rtlCol="0">
            <a:spAutoFit/>
          </a:bodyPr>
          <a:lstStyle/>
          <a:p>
            <a:r>
              <a:rPr lang="en-SG" sz="1500" dirty="0"/>
              <a:t>Discriminator:</a:t>
            </a:r>
          </a:p>
          <a:p>
            <a:endParaRPr lang="en-SG" sz="1500" dirty="0"/>
          </a:p>
          <a:p>
            <a:r>
              <a:rPr lang="en-SG" sz="1500" dirty="0"/>
              <a:t>222,593 Params</a:t>
            </a:r>
          </a:p>
          <a:p>
            <a:endParaRPr lang="en-SG" sz="1500" dirty="0"/>
          </a:p>
          <a:p>
            <a:r>
              <a:rPr lang="en-SG" sz="1500" dirty="0"/>
              <a:t>3 Conv2D layers</a:t>
            </a:r>
          </a:p>
          <a:p>
            <a:endParaRPr lang="en-SG" sz="1500" dirty="0"/>
          </a:p>
          <a:p>
            <a:endParaRPr lang="en-SG" sz="1500" dirty="0"/>
          </a:p>
        </p:txBody>
      </p:sp>
      <p:sp>
        <p:nvSpPr>
          <p:cNvPr id="18" name="TextBox 17">
            <a:extLst>
              <a:ext uri="{FF2B5EF4-FFF2-40B4-BE49-F238E27FC236}">
                <a16:creationId xmlns:a16="http://schemas.microsoft.com/office/drawing/2014/main" id="{0D564777-5903-AA75-C753-999157E41041}"/>
              </a:ext>
            </a:extLst>
          </p:cNvPr>
          <p:cNvSpPr txBox="1"/>
          <p:nvPr/>
        </p:nvSpPr>
        <p:spPr>
          <a:xfrm>
            <a:off x="9226854" y="2524493"/>
            <a:ext cx="2484408" cy="1477328"/>
          </a:xfrm>
          <a:prstGeom prst="rect">
            <a:avLst/>
          </a:prstGeom>
          <a:noFill/>
        </p:spPr>
        <p:txBody>
          <a:bodyPr wrap="square" rtlCol="0">
            <a:spAutoFit/>
          </a:bodyPr>
          <a:lstStyle/>
          <a:p>
            <a:r>
              <a:rPr lang="en-SG" sz="1500" dirty="0"/>
              <a:t>Generator:</a:t>
            </a:r>
          </a:p>
          <a:p>
            <a:endParaRPr lang="en-SG" sz="1500" dirty="0"/>
          </a:p>
          <a:p>
            <a:r>
              <a:rPr lang="en-SG" sz="1500" dirty="0"/>
              <a:t>2,045,056 Params</a:t>
            </a:r>
          </a:p>
          <a:p>
            <a:endParaRPr lang="en-SG" sz="1500" dirty="0"/>
          </a:p>
          <a:p>
            <a:r>
              <a:rPr lang="en-SG" sz="1500" dirty="0"/>
              <a:t>4 Conv2DTranspose layers</a:t>
            </a:r>
          </a:p>
        </p:txBody>
      </p:sp>
      <p:pic>
        <p:nvPicPr>
          <p:cNvPr id="26" name="Picture 25">
            <a:extLst>
              <a:ext uri="{FF2B5EF4-FFF2-40B4-BE49-F238E27FC236}">
                <a16:creationId xmlns:a16="http://schemas.microsoft.com/office/drawing/2014/main" id="{01EB860A-3A94-FC98-7BBB-CD124C6AB168}"/>
              </a:ext>
            </a:extLst>
          </p:cNvPr>
          <p:cNvPicPr>
            <a:picLocks noChangeAspect="1"/>
          </p:cNvPicPr>
          <p:nvPr/>
        </p:nvPicPr>
        <p:blipFill>
          <a:blip r:embed="rId2"/>
          <a:stretch>
            <a:fillRect/>
          </a:stretch>
        </p:blipFill>
        <p:spPr>
          <a:xfrm>
            <a:off x="6096000" y="2490083"/>
            <a:ext cx="2842219" cy="4115494"/>
          </a:xfrm>
          <a:prstGeom prst="rect">
            <a:avLst/>
          </a:prstGeom>
        </p:spPr>
      </p:pic>
      <p:pic>
        <p:nvPicPr>
          <p:cNvPr id="28" name="Picture 27">
            <a:extLst>
              <a:ext uri="{FF2B5EF4-FFF2-40B4-BE49-F238E27FC236}">
                <a16:creationId xmlns:a16="http://schemas.microsoft.com/office/drawing/2014/main" id="{1A0E10C2-10F2-245C-A926-801CF21470BA}"/>
              </a:ext>
            </a:extLst>
          </p:cNvPr>
          <p:cNvPicPr>
            <a:picLocks noChangeAspect="1"/>
          </p:cNvPicPr>
          <p:nvPr/>
        </p:nvPicPr>
        <p:blipFill>
          <a:blip r:embed="rId3"/>
          <a:stretch>
            <a:fillRect/>
          </a:stretch>
        </p:blipFill>
        <p:spPr>
          <a:xfrm>
            <a:off x="3118823" y="2490083"/>
            <a:ext cx="2832860" cy="2313899"/>
          </a:xfrm>
          <a:prstGeom prst="rect">
            <a:avLst/>
          </a:prstGeom>
        </p:spPr>
      </p:pic>
    </p:spTree>
    <p:extLst>
      <p:ext uri="{BB962C8B-B14F-4D97-AF65-F5344CB8AC3E}">
        <p14:creationId xmlns:p14="http://schemas.microsoft.com/office/powerpoint/2010/main" val="822815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EA17F-5F4D-31D8-BBF6-74AC87767312}"/>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Base DCGAN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squares with a white background&#10;&#10;Description automatically generated">
            <a:extLst>
              <a:ext uri="{FF2B5EF4-FFF2-40B4-BE49-F238E27FC236}">
                <a16:creationId xmlns:a16="http://schemas.microsoft.com/office/drawing/2014/main" id="{2AA68379-AF5F-A522-D10D-7543CB63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392" y="2300161"/>
            <a:ext cx="3873260" cy="2904944"/>
          </a:xfrm>
          <a:prstGeom prst="rect">
            <a:avLst/>
          </a:prstGeom>
        </p:spPr>
      </p:pic>
      <p:sp>
        <p:nvSpPr>
          <p:cNvPr id="19" name="TextBox 18">
            <a:extLst>
              <a:ext uri="{FF2B5EF4-FFF2-40B4-BE49-F238E27FC236}">
                <a16:creationId xmlns:a16="http://schemas.microsoft.com/office/drawing/2014/main" id="{E7B211B9-AE90-B3A9-1AFC-EE6FDB02646D}"/>
              </a:ext>
            </a:extLst>
          </p:cNvPr>
          <p:cNvSpPr txBox="1"/>
          <p:nvPr/>
        </p:nvSpPr>
        <p:spPr>
          <a:xfrm>
            <a:off x="6615383" y="4911044"/>
            <a:ext cx="5408903" cy="2185214"/>
          </a:xfrm>
          <a:prstGeom prst="rect">
            <a:avLst/>
          </a:prstGeom>
          <a:noFill/>
        </p:spPr>
        <p:txBody>
          <a:bodyPr wrap="square" rtlCol="0">
            <a:spAutoFit/>
          </a:bodyPr>
          <a:lstStyle/>
          <a:p>
            <a:endParaRPr lang="en-SG" sz="1700" dirty="0"/>
          </a:p>
          <a:p>
            <a:r>
              <a:rPr lang="en-SG" sz="1700" dirty="0"/>
              <a:t>Both Discriminator and Generator losses stabilizes after around 800 epochs.</a:t>
            </a:r>
          </a:p>
          <a:p>
            <a:endParaRPr lang="en-SG" sz="1700" dirty="0"/>
          </a:p>
          <a:p>
            <a:r>
              <a:rPr lang="en-SG" sz="1700" dirty="0"/>
              <a:t>However, loss is not a good indicator on the model’s performance</a:t>
            </a:r>
          </a:p>
          <a:p>
            <a:endParaRPr lang="en-SG" sz="1700" dirty="0"/>
          </a:p>
          <a:p>
            <a:endParaRPr lang="en-SG" sz="1700" dirty="0"/>
          </a:p>
        </p:txBody>
      </p:sp>
      <p:sp>
        <p:nvSpPr>
          <p:cNvPr id="20" name="TextBox 19">
            <a:extLst>
              <a:ext uri="{FF2B5EF4-FFF2-40B4-BE49-F238E27FC236}">
                <a16:creationId xmlns:a16="http://schemas.microsoft.com/office/drawing/2014/main" id="{A7AAC1A4-BA9C-2C66-BAAA-9B73353F2672}"/>
              </a:ext>
            </a:extLst>
          </p:cNvPr>
          <p:cNvSpPr txBox="1"/>
          <p:nvPr/>
        </p:nvSpPr>
        <p:spPr>
          <a:xfrm>
            <a:off x="1535371" y="5260909"/>
            <a:ext cx="3467818" cy="1138773"/>
          </a:xfrm>
          <a:prstGeom prst="rect">
            <a:avLst/>
          </a:prstGeom>
          <a:noFill/>
        </p:spPr>
        <p:txBody>
          <a:bodyPr wrap="square" rtlCol="0">
            <a:spAutoFit/>
          </a:bodyPr>
          <a:lstStyle/>
          <a:p>
            <a:r>
              <a:rPr lang="en-SG" sz="1700" dirty="0"/>
              <a:t>However, images generated during training has no visible letters. Thus, tuning of model is required.</a:t>
            </a:r>
          </a:p>
        </p:txBody>
      </p:sp>
      <p:pic>
        <p:nvPicPr>
          <p:cNvPr id="22" name="Picture 21">
            <a:extLst>
              <a:ext uri="{FF2B5EF4-FFF2-40B4-BE49-F238E27FC236}">
                <a16:creationId xmlns:a16="http://schemas.microsoft.com/office/drawing/2014/main" id="{1A07A637-D0FF-81FB-E027-E2BA92FB8AC7}"/>
              </a:ext>
            </a:extLst>
          </p:cNvPr>
          <p:cNvPicPr>
            <a:picLocks noChangeAspect="1"/>
          </p:cNvPicPr>
          <p:nvPr/>
        </p:nvPicPr>
        <p:blipFill>
          <a:blip r:embed="rId3"/>
          <a:stretch>
            <a:fillRect/>
          </a:stretch>
        </p:blipFill>
        <p:spPr>
          <a:xfrm>
            <a:off x="7800663" y="2244357"/>
            <a:ext cx="2543500" cy="2904945"/>
          </a:xfrm>
          <a:prstGeom prst="rect">
            <a:avLst/>
          </a:prstGeom>
        </p:spPr>
      </p:pic>
    </p:spTree>
    <p:extLst>
      <p:ext uri="{BB962C8B-B14F-4D97-AF65-F5344CB8AC3E}">
        <p14:creationId xmlns:p14="http://schemas.microsoft.com/office/powerpoint/2010/main" val="4013243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9AC5B2-BE7E-8DBA-1340-8EE4A84CF0D0}"/>
              </a:ext>
            </a:extLst>
          </p:cNvPr>
          <p:cNvSpPr>
            <a:spLocks noGrp="1"/>
          </p:cNvSpPr>
          <p:nvPr>
            <p:ph type="title"/>
          </p:nvPr>
        </p:nvSpPr>
        <p:spPr>
          <a:xfrm>
            <a:off x="1535371" y="1044054"/>
            <a:ext cx="10013709" cy="1030360"/>
          </a:xfrm>
        </p:spPr>
        <p:txBody>
          <a:bodyPr>
            <a:normAutofit/>
          </a:bodyPr>
          <a:lstStyle/>
          <a:p>
            <a:r>
              <a:rPr lang="en-SG" dirty="0" err="1">
                <a:solidFill>
                  <a:schemeClr val="bg1"/>
                </a:solidFill>
              </a:rPr>
              <a:t>Hypertuned</a:t>
            </a:r>
            <a:r>
              <a:rPr lang="en-SG" dirty="0">
                <a:solidFill>
                  <a:schemeClr val="bg1"/>
                </a:solidFill>
              </a:rPr>
              <a:t> DCGAN  </a:t>
            </a:r>
          </a:p>
        </p:txBody>
      </p:sp>
      <p:sp>
        <p:nvSpPr>
          <p:cNvPr id="39" name="Rectangle 38">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ADBAA9-E11C-7256-CF78-B27B58E15C8C}"/>
              </a:ext>
            </a:extLst>
          </p:cNvPr>
          <p:cNvSpPr txBox="1"/>
          <p:nvPr/>
        </p:nvSpPr>
        <p:spPr>
          <a:xfrm>
            <a:off x="1108896" y="2477450"/>
            <a:ext cx="1788186" cy="1862048"/>
          </a:xfrm>
          <a:prstGeom prst="rect">
            <a:avLst/>
          </a:prstGeom>
          <a:noFill/>
        </p:spPr>
        <p:txBody>
          <a:bodyPr wrap="square" rtlCol="0">
            <a:spAutoFit/>
          </a:bodyPr>
          <a:lstStyle/>
          <a:p>
            <a:pPr defTabSz="740664">
              <a:spcAft>
                <a:spcPts val="600"/>
              </a:spcAft>
            </a:pPr>
            <a:r>
              <a:rPr lang="en-SG" sz="1500" kern="1200" dirty="0">
                <a:solidFill>
                  <a:schemeClr val="tx1"/>
                </a:solidFill>
                <a:latin typeface="+mn-lt"/>
                <a:ea typeface="+mn-ea"/>
                <a:cs typeface="+mn-cs"/>
              </a:rPr>
              <a:t>Discriminator:</a:t>
            </a:r>
          </a:p>
          <a:p>
            <a:pPr defTabSz="740664">
              <a:spcAft>
                <a:spcPts val="600"/>
              </a:spcAft>
            </a:pPr>
            <a:endParaRPr lang="en-SG" sz="1500" kern="1200" dirty="0">
              <a:solidFill>
                <a:schemeClr val="tx1"/>
              </a:solidFill>
              <a:latin typeface="+mn-lt"/>
              <a:ea typeface="+mn-ea"/>
              <a:cs typeface="+mn-cs"/>
            </a:endParaRPr>
          </a:p>
          <a:p>
            <a:pPr defTabSz="740664">
              <a:spcAft>
                <a:spcPts val="600"/>
              </a:spcAft>
            </a:pPr>
            <a:r>
              <a:rPr lang="en-SG" sz="1500" kern="1200" dirty="0">
                <a:solidFill>
                  <a:schemeClr val="tx1"/>
                </a:solidFill>
                <a:latin typeface="+mn-lt"/>
                <a:ea typeface="+mn-ea"/>
                <a:cs typeface="+mn-cs"/>
              </a:rPr>
              <a:t>261,057 Params</a:t>
            </a:r>
          </a:p>
          <a:p>
            <a:pPr defTabSz="740664">
              <a:spcAft>
                <a:spcPts val="600"/>
              </a:spcAft>
            </a:pPr>
            <a:endParaRPr lang="en-SG" sz="1500" dirty="0"/>
          </a:p>
          <a:p>
            <a:pPr defTabSz="740664">
              <a:spcAft>
                <a:spcPts val="600"/>
              </a:spcAft>
            </a:pPr>
            <a:r>
              <a:rPr lang="en-SG" sz="1500" dirty="0"/>
              <a:t>4</a:t>
            </a:r>
            <a:r>
              <a:rPr lang="en-SG" sz="1500" kern="1200" dirty="0">
                <a:solidFill>
                  <a:schemeClr val="tx1"/>
                </a:solidFill>
                <a:latin typeface="+mn-lt"/>
                <a:ea typeface="+mn-ea"/>
                <a:cs typeface="+mn-cs"/>
              </a:rPr>
              <a:t> Conv2D layers</a:t>
            </a:r>
          </a:p>
          <a:p>
            <a:pPr>
              <a:spcAft>
                <a:spcPts val="600"/>
              </a:spcAft>
            </a:pPr>
            <a:endParaRPr lang="en-SG" sz="1500" dirty="0"/>
          </a:p>
        </p:txBody>
      </p:sp>
      <p:sp>
        <p:nvSpPr>
          <p:cNvPr id="18" name="TextBox 17">
            <a:extLst>
              <a:ext uri="{FF2B5EF4-FFF2-40B4-BE49-F238E27FC236}">
                <a16:creationId xmlns:a16="http://schemas.microsoft.com/office/drawing/2014/main" id="{0D564777-5903-AA75-C753-999157E41041}"/>
              </a:ext>
            </a:extLst>
          </p:cNvPr>
          <p:cNvSpPr txBox="1"/>
          <p:nvPr/>
        </p:nvSpPr>
        <p:spPr>
          <a:xfrm>
            <a:off x="9921620" y="2477450"/>
            <a:ext cx="2026881" cy="1785104"/>
          </a:xfrm>
          <a:prstGeom prst="rect">
            <a:avLst/>
          </a:prstGeom>
          <a:noFill/>
        </p:spPr>
        <p:txBody>
          <a:bodyPr wrap="square" rtlCol="0">
            <a:spAutoFit/>
          </a:bodyPr>
          <a:lstStyle/>
          <a:p>
            <a:pPr defTabSz="740664">
              <a:spcAft>
                <a:spcPts val="600"/>
              </a:spcAft>
            </a:pPr>
            <a:r>
              <a:rPr lang="en-SG" sz="1500" kern="1200" dirty="0">
                <a:solidFill>
                  <a:schemeClr val="tx1"/>
                </a:solidFill>
                <a:latin typeface="+mn-lt"/>
                <a:ea typeface="+mn-ea"/>
                <a:cs typeface="+mn-cs"/>
              </a:rPr>
              <a:t>Generator:</a:t>
            </a:r>
          </a:p>
          <a:p>
            <a:pPr defTabSz="740664">
              <a:spcAft>
                <a:spcPts val="600"/>
              </a:spcAft>
            </a:pPr>
            <a:endParaRPr lang="en-SG" sz="1500" kern="1200" dirty="0">
              <a:solidFill>
                <a:schemeClr val="tx1"/>
              </a:solidFill>
              <a:latin typeface="+mn-lt"/>
              <a:ea typeface="+mn-ea"/>
              <a:cs typeface="+mn-cs"/>
            </a:endParaRPr>
          </a:p>
          <a:p>
            <a:pPr defTabSz="740664">
              <a:spcAft>
                <a:spcPts val="600"/>
              </a:spcAft>
            </a:pPr>
            <a:r>
              <a:rPr lang="en-SG" sz="1500" kern="1200" dirty="0">
                <a:solidFill>
                  <a:schemeClr val="tx1"/>
                </a:solidFill>
                <a:latin typeface="+mn-lt"/>
                <a:ea typeface="+mn-ea"/>
                <a:cs typeface="+mn-cs"/>
              </a:rPr>
              <a:t>2,194,177 Params</a:t>
            </a:r>
          </a:p>
          <a:p>
            <a:pPr defTabSz="740664">
              <a:spcAft>
                <a:spcPts val="600"/>
              </a:spcAft>
            </a:pPr>
            <a:endParaRPr lang="en-SG" sz="1500" kern="1200" dirty="0">
              <a:solidFill>
                <a:schemeClr val="tx1"/>
              </a:solidFill>
              <a:latin typeface="+mn-lt"/>
              <a:ea typeface="+mn-ea"/>
              <a:cs typeface="+mn-cs"/>
            </a:endParaRPr>
          </a:p>
          <a:p>
            <a:pPr defTabSz="740664">
              <a:spcAft>
                <a:spcPts val="600"/>
              </a:spcAft>
            </a:pPr>
            <a:r>
              <a:rPr lang="en-SG" sz="1500" dirty="0"/>
              <a:t>2</a:t>
            </a:r>
            <a:r>
              <a:rPr lang="en-SG" sz="1500" kern="1200" dirty="0">
                <a:solidFill>
                  <a:schemeClr val="tx1"/>
                </a:solidFill>
                <a:latin typeface="+mn-lt"/>
                <a:ea typeface="+mn-ea"/>
                <a:cs typeface="+mn-cs"/>
              </a:rPr>
              <a:t> Conv2DTranspose layers</a:t>
            </a:r>
          </a:p>
        </p:txBody>
      </p:sp>
      <p:pic>
        <p:nvPicPr>
          <p:cNvPr id="7" name="Picture 6">
            <a:extLst>
              <a:ext uri="{FF2B5EF4-FFF2-40B4-BE49-F238E27FC236}">
                <a16:creationId xmlns:a16="http://schemas.microsoft.com/office/drawing/2014/main" id="{F0E7D341-1E43-1A11-58DC-43F8B353432D}"/>
              </a:ext>
            </a:extLst>
          </p:cNvPr>
          <p:cNvPicPr>
            <a:picLocks noChangeAspect="1"/>
          </p:cNvPicPr>
          <p:nvPr/>
        </p:nvPicPr>
        <p:blipFill>
          <a:blip r:embed="rId2"/>
          <a:stretch>
            <a:fillRect/>
          </a:stretch>
        </p:blipFill>
        <p:spPr>
          <a:xfrm>
            <a:off x="6008832" y="2477450"/>
            <a:ext cx="3831645" cy="2663308"/>
          </a:xfrm>
          <a:prstGeom prst="rect">
            <a:avLst/>
          </a:prstGeom>
        </p:spPr>
      </p:pic>
      <p:pic>
        <p:nvPicPr>
          <p:cNvPr id="4" name="Picture 3">
            <a:extLst>
              <a:ext uri="{FF2B5EF4-FFF2-40B4-BE49-F238E27FC236}">
                <a16:creationId xmlns:a16="http://schemas.microsoft.com/office/drawing/2014/main" id="{8847089D-7BAB-E6A4-F725-BA44932B82AF}"/>
              </a:ext>
            </a:extLst>
          </p:cNvPr>
          <p:cNvPicPr>
            <a:picLocks noChangeAspect="1"/>
          </p:cNvPicPr>
          <p:nvPr/>
        </p:nvPicPr>
        <p:blipFill>
          <a:blip r:embed="rId3"/>
          <a:stretch>
            <a:fillRect/>
          </a:stretch>
        </p:blipFill>
        <p:spPr>
          <a:xfrm>
            <a:off x="2840160" y="2477450"/>
            <a:ext cx="3136669" cy="2663308"/>
          </a:xfrm>
          <a:prstGeom prst="rect">
            <a:avLst/>
          </a:prstGeom>
        </p:spPr>
      </p:pic>
      <p:sp>
        <p:nvSpPr>
          <p:cNvPr id="5" name="TextBox 4">
            <a:extLst>
              <a:ext uri="{FF2B5EF4-FFF2-40B4-BE49-F238E27FC236}">
                <a16:creationId xmlns:a16="http://schemas.microsoft.com/office/drawing/2014/main" id="{8D7A75CC-A491-4658-CB24-DEE3974A9A95}"/>
              </a:ext>
            </a:extLst>
          </p:cNvPr>
          <p:cNvSpPr txBox="1"/>
          <p:nvPr/>
        </p:nvSpPr>
        <p:spPr>
          <a:xfrm>
            <a:off x="6525074" y="5196562"/>
            <a:ext cx="3315403" cy="1015663"/>
          </a:xfrm>
          <a:prstGeom prst="rect">
            <a:avLst/>
          </a:prstGeom>
          <a:noFill/>
        </p:spPr>
        <p:txBody>
          <a:bodyPr wrap="square" rtlCol="0">
            <a:spAutoFit/>
          </a:bodyPr>
          <a:lstStyle/>
          <a:p>
            <a:r>
              <a:rPr lang="en-SG" sz="1500" dirty="0"/>
              <a:t>+ More neurons in the Conv2DTranspose</a:t>
            </a:r>
          </a:p>
          <a:p>
            <a:endParaRPr lang="en-SG" sz="1500" dirty="0"/>
          </a:p>
          <a:p>
            <a:r>
              <a:rPr lang="en-SG" sz="1500" dirty="0"/>
              <a:t>+ LeakyRelu</a:t>
            </a:r>
          </a:p>
        </p:txBody>
      </p:sp>
      <p:sp>
        <p:nvSpPr>
          <p:cNvPr id="6" name="TextBox 5">
            <a:extLst>
              <a:ext uri="{FF2B5EF4-FFF2-40B4-BE49-F238E27FC236}">
                <a16:creationId xmlns:a16="http://schemas.microsoft.com/office/drawing/2014/main" id="{CA228760-BC0A-322D-7DBF-E0A604C90898}"/>
              </a:ext>
            </a:extLst>
          </p:cNvPr>
          <p:cNvSpPr txBox="1"/>
          <p:nvPr/>
        </p:nvSpPr>
        <p:spPr>
          <a:xfrm>
            <a:off x="2897081" y="5196562"/>
            <a:ext cx="3004851" cy="1015663"/>
          </a:xfrm>
          <a:prstGeom prst="rect">
            <a:avLst/>
          </a:prstGeom>
          <a:noFill/>
        </p:spPr>
        <p:txBody>
          <a:bodyPr wrap="square" rtlCol="0">
            <a:spAutoFit/>
          </a:bodyPr>
          <a:lstStyle/>
          <a:p>
            <a:r>
              <a:rPr lang="en-SG" sz="1500" dirty="0"/>
              <a:t>+ Added another Conv2D Layer</a:t>
            </a:r>
          </a:p>
          <a:p>
            <a:endParaRPr lang="en-SG" sz="1500" dirty="0"/>
          </a:p>
          <a:p>
            <a:r>
              <a:rPr lang="en-SG" sz="1500" dirty="0"/>
              <a:t>- Removed Batch Norm</a:t>
            </a:r>
          </a:p>
        </p:txBody>
      </p:sp>
    </p:spTree>
    <p:extLst>
      <p:ext uri="{BB962C8B-B14F-4D97-AF65-F5344CB8AC3E}">
        <p14:creationId xmlns:p14="http://schemas.microsoft.com/office/powerpoint/2010/main" val="1389570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7E62F-0F38-2C4E-4A90-0D4E1205392B}"/>
              </a:ext>
            </a:extLst>
          </p:cNvPr>
          <p:cNvSpPr>
            <a:spLocks noGrp="1"/>
          </p:cNvSpPr>
          <p:nvPr>
            <p:ph type="title"/>
          </p:nvPr>
        </p:nvSpPr>
        <p:spPr>
          <a:xfrm>
            <a:off x="1535371" y="1044054"/>
            <a:ext cx="10013709" cy="1030360"/>
          </a:xfrm>
        </p:spPr>
        <p:txBody>
          <a:bodyPr>
            <a:normAutofit/>
          </a:bodyPr>
          <a:lstStyle/>
          <a:p>
            <a:r>
              <a:rPr lang="en-SG" dirty="0" err="1">
                <a:solidFill>
                  <a:schemeClr val="bg1"/>
                </a:solidFill>
              </a:rPr>
              <a:t>Hypertuned</a:t>
            </a:r>
            <a:r>
              <a:rPr lang="en-SG" dirty="0">
                <a:solidFill>
                  <a:schemeClr val="bg1"/>
                </a:solidFill>
              </a:rPr>
              <a:t> DCGAN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letters in black squares&#10;&#10;Description automatically generated">
            <a:extLst>
              <a:ext uri="{FF2B5EF4-FFF2-40B4-BE49-F238E27FC236}">
                <a16:creationId xmlns:a16="http://schemas.microsoft.com/office/drawing/2014/main" id="{C3E79458-EB14-FFC2-A843-33BFA6A38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794" y="2300161"/>
            <a:ext cx="3622227" cy="2716670"/>
          </a:xfrm>
          <a:prstGeom prst="rect">
            <a:avLst/>
          </a:prstGeom>
        </p:spPr>
      </p:pic>
      <p:sp>
        <p:nvSpPr>
          <p:cNvPr id="9" name="TextBox 8">
            <a:extLst>
              <a:ext uri="{FF2B5EF4-FFF2-40B4-BE49-F238E27FC236}">
                <a16:creationId xmlns:a16="http://schemas.microsoft.com/office/drawing/2014/main" id="{9BC9E536-7A40-3909-4776-6A50411BBFC9}"/>
              </a:ext>
            </a:extLst>
          </p:cNvPr>
          <p:cNvSpPr txBox="1"/>
          <p:nvPr/>
        </p:nvSpPr>
        <p:spPr>
          <a:xfrm>
            <a:off x="1112412" y="5072635"/>
            <a:ext cx="4202090" cy="1200329"/>
          </a:xfrm>
          <a:prstGeom prst="rect">
            <a:avLst/>
          </a:prstGeom>
          <a:noFill/>
        </p:spPr>
        <p:txBody>
          <a:bodyPr wrap="square" rtlCol="0">
            <a:spAutoFit/>
          </a:bodyPr>
          <a:lstStyle/>
          <a:p>
            <a:r>
              <a:rPr lang="en-SG" dirty="0"/>
              <a:t>Images generated are looking more like structures of alphabets, but they do not look like actual alphabets.</a:t>
            </a:r>
          </a:p>
        </p:txBody>
      </p:sp>
      <p:pic>
        <p:nvPicPr>
          <p:cNvPr id="17" name="Picture 16">
            <a:extLst>
              <a:ext uri="{FF2B5EF4-FFF2-40B4-BE49-F238E27FC236}">
                <a16:creationId xmlns:a16="http://schemas.microsoft.com/office/drawing/2014/main" id="{4FC1D258-931F-D523-083B-849EB5D755FD}"/>
              </a:ext>
            </a:extLst>
          </p:cNvPr>
          <p:cNvPicPr>
            <a:picLocks noChangeAspect="1"/>
          </p:cNvPicPr>
          <p:nvPr/>
        </p:nvPicPr>
        <p:blipFill>
          <a:blip r:embed="rId3"/>
          <a:stretch>
            <a:fillRect/>
          </a:stretch>
        </p:blipFill>
        <p:spPr>
          <a:xfrm>
            <a:off x="6343238" y="2309769"/>
            <a:ext cx="4841997" cy="2716671"/>
          </a:xfrm>
          <a:prstGeom prst="rect">
            <a:avLst/>
          </a:prstGeom>
        </p:spPr>
      </p:pic>
      <p:sp>
        <p:nvSpPr>
          <p:cNvPr id="18" name="TextBox 17">
            <a:extLst>
              <a:ext uri="{FF2B5EF4-FFF2-40B4-BE49-F238E27FC236}">
                <a16:creationId xmlns:a16="http://schemas.microsoft.com/office/drawing/2014/main" id="{CB7F9C13-79FF-11AF-51CB-DFA8D6C89B80}"/>
              </a:ext>
            </a:extLst>
          </p:cNvPr>
          <p:cNvSpPr txBox="1"/>
          <p:nvPr/>
        </p:nvSpPr>
        <p:spPr>
          <a:xfrm>
            <a:off x="6443932" y="5072635"/>
            <a:ext cx="4741303" cy="1477328"/>
          </a:xfrm>
          <a:prstGeom prst="rect">
            <a:avLst/>
          </a:prstGeom>
          <a:noFill/>
        </p:spPr>
        <p:txBody>
          <a:bodyPr wrap="square" rtlCol="0">
            <a:spAutoFit/>
          </a:bodyPr>
          <a:lstStyle/>
          <a:p>
            <a:r>
              <a:rPr lang="en-SG" dirty="0"/>
              <a:t>The loss curves plotted above suggests that the DCGAN is unstable, with a huge spike at around 55000 batch. </a:t>
            </a:r>
          </a:p>
          <a:p>
            <a:r>
              <a:rPr lang="en-SG" dirty="0"/>
              <a:t>(However, previously mentioned that loss is not a good indicator)</a:t>
            </a:r>
          </a:p>
        </p:txBody>
      </p:sp>
    </p:spTree>
    <p:extLst>
      <p:ext uri="{BB962C8B-B14F-4D97-AF65-F5344CB8AC3E}">
        <p14:creationId xmlns:p14="http://schemas.microsoft.com/office/powerpoint/2010/main" val="303896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589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EB3BFE-89F2-6D11-F90E-1961CED7F248}"/>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Base CGAN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412DBEC-6754-D604-438D-CB9463E1528D}"/>
              </a:ext>
            </a:extLst>
          </p:cNvPr>
          <p:cNvPicPr>
            <a:picLocks noChangeAspect="1"/>
          </p:cNvPicPr>
          <p:nvPr/>
        </p:nvPicPr>
        <p:blipFill>
          <a:blip r:embed="rId2"/>
          <a:stretch>
            <a:fillRect/>
          </a:stretch>
        </p:blipFill>
        <p:spPr>
          <a:xfrm>
            <a:off x="3632682" y="2300161"/>
            <a:ext cx="2819113" cy="3790088"/>
          </a:xfrm>
          <a:prstGeom prst="rect">
            <a:avLst/>
          </a:prstGeom>
        </p:spPr>
      </p:pic>
      <p:pic>
        <p:nvPicPr>
          <p:cNvPr id="11" name="Picture 10">
            <a:extLst>
              <a:ext uri="{FF2B5EF4-FFF2-40B4-BE49-F238E27FC236}">
                <a16:creationId xmlns:a16="http://schemas.microsoft.com/office/drawing/2014/main" id="{F55ECD5B-CE3D-98B9-3ED9-AB97B7135F65}"/>
              </a:ext>
            </a:extLst>
          </p:cNvPr>
          <p:cNvPicPr>
            <a:picLocks noChangeAspect="1"/>
          </p:cNvPicPr>
          <p:nvPr/>
        </p:nvPicPr>
        <p:blipFill>
          <a:blip r:embed="rId3"/>
          <a:stretch>
            <a:fillRect/>
          </a:stretch>
        </p:blipFill>
        <p:spPr>
          <a:xfrm>
            <a:off x="6504466" y="2300161"/>
            <a:ext cx="2930030" cy="3790088"/>
          </a:xfrm>
          <a:prstGeom prst="rect">
            <a:avLst/>
          </a:prstGeom>
        </p:spPr>
      </p:pic>
      <p:sp>
        <p:nvSpPr>
          <p:cNvPr id="13" name="TextBox 12">
            <a:extLst>
              <a:ext uri="{FF2B5EF4-FFF2-40B4-BE49-F238E27FC236}">
                <a16:creationId xmlns:a16="http://schemas.microsoft.com/office/drawing/2014/main" id="{FA3D7790-23DB-DADF-1715-29F1A51ACB61}"/>
              </a:ext>
            </a:extLst>
          </p:cNvPr>
          <p:cNvSpPr txBox="1"/>
          <p:nvPr/>
        </p:nvSpPr>
        <p:spPr>
          <a:xfrm>
            <a:off x="1457635" y="2376967"/>
            <a:ext cx="1788186" cy="2169825"/>
          </a:xfrm>
          <a:prstGeom prst="rect">
            <a:avLst/>
          </a:prstGeom>
          <a:noFill/>
        </p:spPr>
        <p:txBody>
          <a:bodyPr wrap="square" rtlCol="0">
            <a:spAutoFit/>
          </a:bodyPr>
          <a:lstStyle/>
          <a:p>
            <a:pPr defTabSz="740664">
              <a:spcAft>
                <a:spcPts val="600"/>
              </a:spcAft>
            </a:pPr>
            <a:r>
              <a:rPr lang="en-SG" sz="1500" kern="1200" dirty="0">
                <a:solidFill>
                  <a:schemeClr val="tx1"/>
                </a:solidFill>
                <a:latin typeface="+mn-lt"/>
                <a:ea typeface="+mn-ea"/>
                <a:cs typeface="+mn-cs"/>
              </a:rPr>
              <a:t>Discriminator:</a:t>
            </a:r>
          </a:p>
          <a:p>
            <a:pPr defTabSz="740664">
              <a:spcAft>
                <a:spcPts val="600"/>
              </a:spcAft>
            </a:pPr>
            <a:endParaRPr lang="en-SG" sz="1500" kern="1200" dirty="0">
              <a:solidFill>
                <a:schemeClr val="tx1"/>
              </a:solidFill>
              <a:latin typeface="+mn-lt"/>
              <a:ea typeface="+mn-ea"/>
              <a:cs typeface="+mn-cs"/>
            </a:endParaRPr>
          </a:p>
          <a:p>
            <a:pPr defTabSz="740664">
              <a:spcAft>
                <a:spcPts val="600"/>
              </a:spcAft>
            </a:pPr>
            <a:r>
              <a:rPr lang="en-SG" sz="1500" kern="1200" dirty="0">
                <a:solidFill>
                  <a:schemeClr val="tx1"/>
                </a:solidFill>
                <a:latin typeface="+mn-lt"/>
                <a:ea typeface="+mn-ea"/>
                <a:cs typeface="+mn-cs"/>
              </a:rPr>
              <a:t>153,797 Params</a:t>
            </a:r>
          </a:p>
          <a:p>
            <a:pPr defTabSz="740664">
              <a:spcAft>
                <a:spcPts val="600"/>
              </a:spcAft>
            </a:pPr>
            <a:endParaRPr lang="en-SG" sz="1500" dirty="0"/>
          </a:p>
          <a:p>
            <a:pPr defTabSz="740664">
              <a:spcAft>
                <a:spcPts val="600"/>
              </a:spcAft>
            </a:pPr>
            <a:r>
              <a:rPr lang="en-SG" sz="1500" dirty="0"/>
              <a:t>1 Dense layer</a:t>
            </a:r>
          </a:p>
          <a:p>
            <a:pPr defTabSz="740664">
              <a:spcAft>
                <a:spcPts val="600"/>
              </a:spcAft>
            </a:pPr>
            <a:r>
              <a:rPr lang="en-SG" sz="1500" kern="1200" dirty="0">
                <a:solidFill>
                  <a:schemeClr val="tx1"/>
                </a:solidFill>
                <a:latin typeface="+mn-lt"/>
                <a:ea typeface="+mn-ea"/>
                <a:cs typeface="+mn-cs"/>
              </a:rPr>
              <a:t>3 Conv2D layers</a:t>
            </a:r>
          </a:p>
          <a:p>
            <a:pPr>
              <a:spcAft>
                <a:spcPts val="600"/>
              </a:spcAft>
            </a:pPr>
            <a:endParaRPr lang="en-SG" sz="1500" dirty="0"/>
          </a:p>
        </p:txBody>
      </p:sp>
      <p:sp>
        <p:nvSpPr>
          <p:cNvPr id="15" name="TextBox 14">
            <a:extLst>
              <a:ext uri="{FF2B5EF4-FFF2-40B4-BE49-F238E27FC236}">
                <a16:creationId xmlns:a16="http://schemas.microsoft.com/office/drawing/2014/main" id="{C94CA4B1-4205-A963-EADD-575B1BA15082}"/>
              </a:ext>
            </a:extLst>
          </p:cNvPr>
          <p:cNvSpPr txBox="1"/>
          <p:nvPr/>
        </p:nvSpPr>
        <p:spPr>
          <a:xfrm>
            <a:off x="9623973" y="2300161"/>
            <a:ext cx="2116577" cy="3247043"/>
          </a:xfrm>
          <a:prstGeom prst="rect">
            <a:avLst/>
          </a:prstGeom>
          <a:noFill/>
        </p:spPr>
        <p:txBody>
          <a:bodyPr wrap="square" rtlCol="0">
            <a:spAutoFit/>
          </a:bodyPr>
          <a:lstStyle/>
          <a:p>
            <a:pPr defTabSz="740664">
              <a:spcAft>
                <a:spcPts val="600"/>
              </a:spcAft>
            </a:pPr>
            <a:r>
              <a:rPr lang="en-SG" sz="1500" kern="1200" dirty="0">
                <a:solidFill>
                  <a:schemeClr val="tx1"/>
                </a:solidFill>
                <a:latin typeface="+mn-lt"/>
                <a:ea typeface="+mn-ea"/>
                <a:cs typeface="+mn-cs"/>
              </a:rPr>
              <a:t>Generator:</a:t>
            </a:r>
          </a:p>
          <a:p>
            <a:pPr defTabSz="740664">
              <a:spcAft>
                <a:spcPts val="600"/>
              </a:spcAft>
            </a:pPr>
            <a:endParaRPr lang="en-SG" sz="1500" kern="1200" dirty="0">
              <a:solidFill>
                <a:schemeClr val="tx1"/>
              </a:solidFill>
              <a:latin typeface="+mn-lt"/>
              <a:ea typeface="+mn-ea"/>
              <a:cs typeface="+mn-cs"/>
            </a:endParaRPr>
          </a:p>
          <a:p>
            <a:pPr defTabSz="740664">
              <a:spcAft>
                <a:spcPts val="600"/>
              </a:spcAft>
            </a:pPr>
            <a:r>
              <a:rPr lang="en-SG" sz="1500" kern="1200" dirty="0">
                <a:solidFill>
                  <a:schemeClr val="tx1"/>
                </a:solidFill>
                <a:latin typeface="+mn-lt"/>
                <a:ea typeface="+mn-ea"/>
                <a:cs typeface="+mn-cs"/>
              </a:rPr>
              <a:t>1,671,448 Params</a:t>
            </a:r>
          </a:p>
          <a:p>
            <a:pPr defTabSz="740664">
              <a:spcAft>
                <a:spcPts val="600"/>
              </a:spcAft>
            </a:pPr>
            <a:endParaRPr lang="en-SG" sz="1500" dirty="0"/>
          </a:p>
          <a:p>
            <a:pPr defTabSz="740664">
              <a:spcAft>
                <a:spcPts val="600"/>
              </a:spcAft>
            </a:pPr>
            <a:r>
              <a:rPr lang="en-SG" sz="1500" dirty="0"/>
              <a:t>2 Dense layers</a:t>
            </a:r>
          </a:p>
          <a:p>
            <a:pPr defTabSz="740664">
              <a:spcAft>
                <a:spcPts val="600"/>
              </a:spcAft>
            </a:pPr>
            <a:r>
              <a:rPr lang="en-SG" sz="1500" dirty="0"/>
              <a:t>2</a:t>
            </a:r>
            <a:r>
              <a:rPr lang="en-SG" sz="1500" kern="1200" dirty="0">
                <a:solidFill>
                  <a:schemeClr val="tx1"/>
                </a:solidFill>
                <a:latin typeface="+mn-lt"/>
                <a:ea typeface="+mn-ea"/>
                <a:cs typeface="+mn-cs"/>
              </a:rPr>
              <a:t> Conv2DTranspose layers</a:t>
            </a:r>
          </a:p>
          <a:p>
            <a:pPr defTabSz="740664">
              <a:spcAft>
                <a:spcPts val="600"/>
              </a:spcAft>
            </a:pPr>
            <a:endParaRPr lang="en-SG" sz="1500" dirty="0"/>
          </a:p>
          <a:p>
            <a:pPr defTabSz="740664">
              <a:spcAft>
                <a:spcPts val="600"/>
              </a:spcAft>
            </a:pPr>
            <a:r>
              <a:rPr lang="en-SG" sz="1500" dirty="0"/>
              <a:t>Conv2D as output layer</a:t>
            </a:r>
            <a:endParaRPr lang="en-SG" sz="1500" kern="1200" dirty="0">
              <a:solidFill>
                <a:schemeClr val="tx1"/>
              </a:solidFill>
              <a:latin typeface="+mn-lt"/>
              <a:ea typeface="+mn-ea"/>
              <a:cs typeface="+mn-cs"/>
            </a:endParaRPr>
          </a:p>
          <a:p>
            <a:pPr>
              <a:spcAft>
                <a:spcPts val="600"/>
              </a:spcAft>
            </a:pPr>
            <a:endParaRPr lang="en-SG" sz="1500" dirty="0"/>
          </a:p>
        </p:txBody>
      </p:sp>
    </p:spTree>
    <p:extLst>
      <p:ext uri="{BB962C8B-B14F-4D97-AF65-F5344CB8AC3E}">
        <p14:creationId xmlns:p14="http://schemas.microsoft.com/office/powerpoint/2010/main" val="2999056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28409-7373-15D7-DCE2-A78C697049F6}"/>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Base CGAN</a:t>
            </a:r>
          </a:p>
        </p:txBody>
      </p:sp>
      <p:sp>
        <p:nvSpPr>
          <p:cNvPr id="26" name="Rectangle 25">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DA7E4C-7D09-67A7-D902-5A4902A7C4ED}"/>
              </a:ext>
            </a:extLst>
          </p:cNvPr>
          <p:cNvSpPr txBox="1"/>
          <p:nvPr/>
        </p:nvSpPr>
        <p:spPr>
          <a:xfrm>
            <a:off x="2420756" y="5107740"/>
            <a:ext cx="3675244" cy="707310"/>
          </a:xfrm>
          <a:prstGeom prst="rect">
            <a:avLst/>
          </a:prstGeom>
          <a:noFill/>
        </p:spPr>
        <p:txBody>
          <a:bodyPr wrap="square" rtlCol="0">
            <a:spAutoFit/>
          </a:bodyPr>
          <a:lstStyle/>
          <a:p>
            <a:pPr defTabSz="676656">
              <a:spcAft>
                <a:spcPts val="600"/>
              </a:spcAft>
            </a:pPr>
            <a:r>
              <a:rPr lang="en-US" sz="1332" kern="1200" dirty="0">
                <a:solidFill>
                  <a:schemeClr val="tx1"/>
                </a:solidFill>
                <a:latin typeface="+mn-lt"/>
                <a:ea typeface="+mn-ea"/>
                <a:cs typeface="+mn-cs"/>
              </a:rPr>
              <a:t>The </a:t>
            </a:r>
            <a:r>
              <a:rPr lang="en-US" sz="1332" dirty="0"/>
              <a:t>generated images are terrible, no visible alphabets or even structures of the any letters are present.</a:t>
            </a:r>
            <a:endParaRPr lang="en-SG" dirty="0"/>
          </a:p>
        </p:txBody>
      </p:sp>
      <p:sp>
        <p:nvSpPr>
          <p:cNvPr id="15" name="TextBox 14">
            <a:extLst>
              <a:ext uri="{FF2B5EF4-FFF2-40B4-BE49-F238E27FC236}">
                <a16:creationId xmlns:a16="http://schemas.microsoft.com/office/drawing/2014/main" id="{877C5073-6F51-F038-82DE-69D57746DC0B}"/>
              </a:ext>
            </a:extLst>
          </p:cNvPr>
          <p:cNvSpPr txBox="1"/>
          <p:nvPr/>
        </p:nvSpPr>
        <p:spPr>
          <a:xfrm>
            <a:off x="6895918" y="4959078"/>
            <a:ext cx="4030658" cy="297325"/>
          </a:xfrm>
          <a:prstGeom prst="rect">
            <a:avLst/>
          </a:prstGeom>
          <a:noFill/>
        </p:spPr>
        <p:txBody>
          <a:bodyPr wrap="square" rtlCol="0">
            <a:spAutoFit/>
          </a:bodyPr>
          <a:lstStyle/>
          <a:p>
            <a:pPr defTabSz="676656">
              <a:spcAft>
                <a:spcPts val="600"/>
              </a:spcAft>
            </a:pPr>
            <a:r>
              <a:rPr lang="en-SG" sz="1332" kern="1200" dirty="0">
                <a:solidFill>
                  <a:schemeClr val="tx1"/>
                </a:solidFill>
                <a:latin typeface="+mn-lt"/>
                <a:ea typeface="+mn-ea"/>
                <a:cs typeface="+mn-cs"/>
              </a:rPr>
              <a:t>The loss curves is super unstable</a:t>
            </a:r>
            <a:r>
              <a:rPr lang="en-SG" sz="1332" dirty="0"/>
              <a:t>.</a:t>
            </a:r>
            <a:endParaRPr lang="en-SG" dirty="0"/>
          </a:p>
        </p:txBody>
      </p:sp>
      <p:pic>
        <p:nvPicPr>
          <p:cNvPr id="3" name="Picture 2" descr="A graph of a loss&#10;&#10;Description automatically generated with medium confidence">
            <a:extLst>
              <a:ext uri="{FF2B5EF4-FFF2-40B4-BE49-F238E27FC236}">
                <a16:creationId xmlns:a16="http://schemas.microsoft.com/office/drawing/2014/main" id="{1BFCFDD3-3C68-CB66-EC4C-C1A29E833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475" y="2327502"/>
            <a:ext cx="5151544" cy="2575772"/>
          </a:xfrm>
          <a:prstGeom prst="rect">
            <a:avLst/>
          </a:prstGeom>
        </p:spPr>
      </p:pic>
      <p:pic>
        <p:nvPicPr>
          <p:cNvPr id="6" name="Picture 5" descr="A group of black squares&#10;&#10;Description automatically generated">
            <a:extLst>
              <a:ext uri="{FF2B5EF4-FFF2-40B4-BE49-F238E27FC236}">
                <a16:creationId xmlns:a16="http://schemas.microsoft.com/office/drawing/2014/main" id="{67B85AC6-195B-A065-A10F-F04728653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875" y="2269713"/>
            <a:ext cx="3675244" cy="2756433"/>
          </a:xfrm>
          <a:prstGeom prst="rect">
            <a:avLst/>
          </a:prstGeom>
        </p:spPr>
      </p:pic>
    </p:spTree>
    <p:extLst>
      <p:ext uri="{BB962C8B-B14F-4D97-AF65-F5344CB8AC3E}">
        <p14:creationId xmlns:p14="http://schemas.microsoft.com/office/powerpoint/2010/main" val="2826808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9AC5B2-BE7E-8DBA-1340-8EE4A84CF0D0}"/>
              </a:ext>
            </a:extLst>
          </p:cNvPr>
          <p:cNvSpPr>
            <a:spLocks noGrp="1"/>
          </p:cNvSpPr>
          <p:nvPr>
            <p:ph type="title"/>
          </p:nvPr>
        </p:nvSpPr>
        <p:spPr>
          <a:xfrm>
            <a:off x="1535371" y="1044054"/>
            <a:ext cx="10013709" cy="1030360"/>
          </a:xfrm>
        </p:spPr>
        <p:txBody>
          <a:bodyPr>
            <a:normAutofit/>
          </a:bodyPr>
          <a:lstStyle/>
          <a:p>
            <a:r>
              <a:rPr lang="en-SG" dirty="0" err="1">
                <a:solidFill>
                  <a:schemeClr val="bg1"/>
                </a:solidFill>
              </a:rPr>
              <a:t>Hypertuned</a:t>
            </a:r>
            <a:r>
              <a:rPr lang="en-SG" dirty="0">
                <a:solidFill>
                  <a:schemeClr val="bg1"/>
                </a:solidFill>
              </a:rPr>
              <a:t> CGAN  </a:t>
            </a:r>
          </a:p>
        </p:txBody>
      </p:sp>
      <p:sp>
        <p:nvSpPr>
          <p:cNvPr id="35" name="Rectangle 3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 shot of a computer program&#10;&#10;Description automatically generated">
            <a:extLst>
              <a:ext uri="{FF2B5EF4-FFF2-40B4-BE49-F238E27FC236}">
                <a16:creationId xmlns:a16="http://schemas.microsoft.com/office/drawing/2014/main" id="{AC60F0DF-9441-AF7E-CF05-7957BEAC64B9}"/>
              </a:ext>
            </a:extLst>
          </p:cNvPr>
          <p:cNvPicPr>
            <a:picLocks noChangeAspect="1"/>
          </p:cNvPicPr>
          <p:nvPr/>
        </p:nvPicPr>
        <p:blipFill>
          <a:blip r:embed="rId2"/>
          <a:stretch>
            <a:fillRect/>
          </a:stretch>
        </p:blipFill>
        <p:spPr>
          <a:xfrm>
            <a:off x="6214389" y="2326900"/>
            <a:ext cx="2967928" cy="3871210"/>
          </a:xfrm>
          <a:prstGeom prst="rect">
            <a:avLst/>
          </a:prstGeom>
        </p:spPr>
      </p:pic>
      <p:pic>
        <p:nvPicPr>
          <p:cNvPr id="15" name="Picture 14" descr="A screen shot of a computer program&#10;&#10;Description automatically generated">
            <a:extLst>
              <a:ext uri="{FF2B5EF4-FFF2-40B4-BE49-F238E27FC236}">
                <a16:creationId xmlns:a16="http://schemas.microsoft.com/office/drawing/2014/main" id="{B57B26EB-9B03-4391-4305-61F714D98E58}"/>
              </a:ext>
            </a:extLst>
          </p:cNvPr>
          <p:cNvPicPr>
            <a:picLocks noChangeAspect="1"/>
          </p:cNvPicPr>
          <p:nvPr/>
        </p:nvPicPr>
        <p:blipFill>
          <a:blip r:embed="rId3"/>
          <a:stretch>
            <a:fillRect/>
          </a:stretch>
        </p:blipFill>
        <p:spPr>
          <a:xfrm>
            <a:off x="3490151" y="2335527"/>
            <a:ext cx="2676506" cy="3862583"/>
          </a:xfrm>
          <a:prstGeom prst="rect">
            <a:avLst/>
          </a:prstGeom>
        </p:spPr>
      </p:pic>
      <p:sp>
        <p:nvSpPr>
          <p:cNvPr id="17" name="TextBox 16">
            <a:extLst>
              <a:ext uri="{FF2B5EF4-FFF2-40B4-BE49-F238E27FC236}">
                <a16:creationId xmlns:a16="http://schemas.microsoft.com/office/drawing/2014/main" id="{8EADBAA9-E11C-7256-CF78-B27B58E15C8C}"/>
              </a:ext>
            </a:extLst>
          </p:cNvPr>
          <p:cNvSpPr txBox="1"/>
          <p:nvPr/>
        </p:nvSpPr>
        <p:spPr>
          <a:xfrm>
            <a:off x="1286330" y="2546910"/>
            <a:ext cx="2026882" cy="3939540"/>
          </a:xfrm>
          <a:prstGeom prst="rect">
            <a:avLst/>
          </a:prstGeom>
          <a:noFill/>
        </p:spPr>
        <p:txBody>
          <a:bodyPr wrap="square" rtlCol="0">
            <a:spAutoFit/>
          </a:bodyPr>
          <a:lstStyle/>
          <a:p>
            <a:pPr defTabSz="740664">
              <a:spcAft>
                <a:spcPts val="600"/>
              </a:spcAft>
            </a:pPr>
            <a:r>
              <a:rPr lang="en-SG" sz="1500" kern="1200" dirty="0">
                <a:solidFill>
                  <a:schemeClr val="tx1"/>
                </a:solidFill>
                <a:latin typeface="+mn-lt"/>
                <a:ea typeface="+mn-ea"/>
                <a:cs typeface="+mn-cs"/>
              </a:rPr>
              <a:t>Discriminator:</a:t>
            </a:r>
          </a:p>
          <a:p>
            <a:pPr defTabSz="740664">
              <a:spcAft>
                <a:spcPts val="600"/>
              </a:spcAft>
            </a:pPr>
            <a:endParaRPr lang="en-SG" sz="1500" kern="1200" dirty="0">
              <a:solidFill>
                <a:schemeClr val="tx1"/>
              </a:solidFill>
              <a:latin typeface="+mn-lt"/>
              <a:ea typeface="+mn-ea"/>
              <a:cs typeface="+mn-cs"/>
            </a:endParaRPr>
          </a:p>
          <a:p>
            <a:pPr defTabSz="740664">
              <a:spcAft>
                <a:spcPts val="600"/>
              </a:spcAft>
            </a:pPr>
            <a:r>
              <a:rPr lang="en-SG" sz="1500" kern="1200" dirty="0">
                <a:solidFill>
                  <a:schemeClr val="tx1"/>
                </a:solidFill>
                <a:latin typeface="+mn-lt"/>
                <a:ea typeface="+mn-ea"/>
                <a:cs typeface="+mn-cs"/>
              </a:rPr>
              <a:t>301,381 Params</a:t>
            </a:r>
          </a:p>
          <a:p>
            <a:pPr defTabSz="740664">
              <a:spcAft>
                <a:spcPts val="600"/>
              </a:spcAft>
            </a:pPr>
            <a:endParaRPr lang="en-SG" sz="1500" kern="1200" dirty="0">
              <a:solidFill>
                <a:schemeClr val="tx1"/>
              </a:solidFill>
              <a:latin typeface="+mn-lt"/>
              <a:ea typeface="+mn-ea"/>
              <a:cs typeface="+mn-cs"/>
            </a:endParaRPr>
          </a:p>
          <a:p>
            <a:pPr defTabSz="740664">
              <a:spcAft>
                <a:spcPts val="600"/>
              </a:spcAft>
            </a:pPr>
            <a:r>
              <a:rPr lang="en-SG" sz="1500" dirty="0"/>
              <a:t>1 Dense layer</a:t>
            </a:r>
            <a:endParaRPr lang="en-SG" sz="1500" kern="1200" dirty="0">
              <a:solidFill>
                <a:schemeClr val="tx1"/>
              </a:solidFill>
              <a:latin typeface="+mn-lt"/>
              <a:ea typeface="+mn-ea"/>
              <a:cs typeface="+mn-cs"/>
            </a:endParaRPr>
          </a:p>
          <a:p>
            <a:pPr defTabSz="740664">
              <a:spcAft>
                <a:spcPts val="600"/>
              </a:spcAft>
            </a:pPr>
            <a:r>
              <a:rPr lang="en-SG" sz="1500" kern="1200" dirty="0">
                <a:solidFill>
                  <a:schemeClr val="tx1"/>
                </a:solidFill>
                <a:latin typeface="+mn-lt"/>
                <a:ea typeface="+mn-ea"/>
                <a:cs typeface="+mn-cs"/>
              </a:rPr>
              <a:t>4 Conv2D layers</a:t>
            </a:r>
          </a:p>
          <a:p>
            <a:pPr defTabSz="740664">
              <a:spcAft>
                <a:spcPts val="600"/>
              </a:spcAft>
            </a:pPr>
            <a:endParaRPr lang="en-SG" sz="1500" dirty="0"/>
          </a:p>
          <a:p>
            <a:pPr defTabSz="740664">
              <a:spcAft>
                <a:spcPts val="600"/>
              </a:spcAft>
            </a:pPr>
            <a:endParaRPr lang="en-SG" sz="1500" dirty="0"/>
          </a:p>
          <a:p>
            <a:pPr defTabSz="740664">
              <a:spcAft>
                <a:spcPts val="600"/>
              </a:spcAft>
            </a:pPr>
            <a:r>
              <a:rPr lang="en-SG" sz="1500" kern="1200" dirty="0">
                <a:solidFill>
                  <a:schemeClr val="tx1"/>
                </a:solidFill>
                <a:latin typeface="+mn-lt"/>
                <a:ea typeface="+mn-ea"/>
                <a:cs typeface="+mn-cs"/>
              </a:rPr>
              <a:t>+ added another Conv2D layer</a:t>
            </a:r>
          </a:p>
          <a:p>
            <a:pPr defTabSz="740664">
              <a:spcAft>
                <a:spcPts val="600"/>
              </a:spcAft>
            </a:pPr>
            <a:r>
              <a:rPr lang="en-SG" sz="1500" kern="1200" dirty="0">
                <a:solidFill>
                  <a:schemeClr val="tx1"/>
                </a:solidFill>
                <a:latin typeface="+mn-lt"/>
                <a:ea typeface="+mn-ea"/>
                <a:cs typeface="+mn-cs"/>
              </a:rPr>
              <a:t>+ LeakyReLu</a:t>
            </a:r>
          </a:p>
          <a:p>
            <a:pPr defTabSz="740664">
              <a:spcAft>
                <a:spcPts val="600"/>
              </a:spcAft>
            </a:pPr>
            <a:r>
              <a:rPr lang="en-SG" sz="1500" dirty="0"/>
              <a:t>+ Dropout</a:t>
            </a:r>
            <a:endParaRPr lang="en-SG" sz="1500" kern="1200" dirty="0">
              <a:solidFill>
                <a:schemeClr val="tx1"/>
              </a:solidFill>
              <a:latin typeface="+mn-lt"/>
              <a:ea typeface="+mn-ea"/>
              <a:cs typeface="+mn-cs"/>
            </a:endParaRPr>
          </a:p>
          <a:p>
            <a:pPr>
              <a:spcAft>
                <a:spcPts val="600"/>
              </a:spcAft>
            </a:pPr>
            <a:endParaRPr lang="en-SG" sz="1500" dirty="0"/>
          </a:p>
        </p:txBody>
      </p:sp>
      <p:sp>
        <p:nvSpPr>
          <p:cNvPr id="18" name="TextBox 17">
            <a:extLst>
              <a:ext uri="{FF2B5EF4-FFF2-40B4-BE49-F238E27FC236}">
                <a16:creationId xmlns:a16="http://schemas.microsoft.com/office/drawing/2014/main" id="{0D564777-5903-AA75-C753-999157E41041}"/>
              </a:ext>
            </a:extLst>
          </p:cNvPr>
          <p:cNvSpPr txBox="1"/>
          <p:nvPr/>
        </p:nvSpPr>
        <p:spPr>
          <a:xfrm>
            <a:off x="9346615" y="2546910"/>
            <a:ext cx="2428441" cy="3554819"/>
          </a:xfrm>
          <a:prstGeom prst="rect">
            <a:avLst/>
          </a:prstGeom>
          <a:noFill/>
        </p:spPr>
        <p:txBody>
          <a:bodyPr wrap="square" rtlCol="0">
            <a:spAutoFit/>
          </a:bodyPr>
          <a:lstStyle/>
          <a:p>
            <a:pPr defTabSz="740664">
              <a:spcAft>
                <a:spcPts val="600"/>
              </a:spcAft>
            </a:pPr>
            <a:r>
              <a:rPr lang="en-SG" sz="1500" kern="1200" dirty="0">
                <a:solidFill>
                  <a:schemeClr val="tx1"/>
                </a:solidFill>
                <a:latin typeface="+mn-lt"/>
                <a:ea typeface="+mn-ea"/>
                <a:cs typeface="+mn-cs"/>
              </a:rPr>
              <a:t>Generator:</a:t>
            </a:r>
          </a:p>
          <a:p>
            <a:pPr defTabSz="740664">
              <a:spcAft>
                <a:spcPts val="600"/>
              </a:spcAft>
            </a:pPr>
            <a:endParaRPr lang="en-SG" sz="1500" kern="1200" dirty="0">
              <a:solidFill>
                <a:schemeClr val="tx1"/>
              </a:solidFill>
              <a:latin typeface="+mn-lt"/>
              <a:ea typeface="+mn-ea"/>
              <a:cs typeface="+mn-cs"/>
            </a:endParaRPr>
          </a:p>
          <a:p>
            <a:pPr defTabSz="740664">
              <a:spcAft>
                <a:spcPts val="600"/>
              </a:spcAft>
            </a:pPr>
            <a:r>
              <a:rPr lang="en-SG" sz="1500" kern="1200" dirty="0">
                <a:solidFill>
                  <a:schemeClr val="tx1"/>
                </a:solidFill>
                <a:latin typeface="+mn-lt"/>
                <a:ea typeface="+mn-ea"/>
                <a:cs typeface="+mn-cs"/>
              </a:rPr>
              <a:t>2,065,752 Params</a:t>
            </a:r>
          </a:p>
          <a:p>
            <a:pPr defTabSz="740664">
              <a:spcAft>
                <a:spcPts val="600"/>
              </a:spcAft>
            </a:pPr>
            <a:endParaRPr lang="en-SG" sz="1500" kern="1200" dirty="0">
              <a:solidFill>
                <a:schemeClr val="tx1"/>
              </a:solidFill>
              <a:latin typeface="+mn-lt"/>
              <a:ea typeface="+mn-ea"/>
              <a:cs typeface="+mn-cs"/>
            </a:endParaRPr>
          </a:p>
          <a:p>
            <a:pPr defTabSz="740664">
              <a:spcAft>
                <a:spcPts val="600"/>
              </a:spcAft>
            </a:pPr>
            <a:r>
              <a:rPr lang="en-SG" sz="1500" dirty="0"/>
              <a:t>2 Dense Layer </a:t>
            </a:r>
            <a:endParaRPr lang="en-SG" sz="1500" kern="1200" dirty="0">
              <a:solidFill>
                <a:schemeClr val="tx1"/>
              </a:solidFill>
              <a:latin typeface="+mn-lt"/>
              <a:ea typeface="+mn-ea"/>
              <a:cs typeface="+mn-cs"/>
            </a:endParaRPr>
          </a:p>
          <a:p>
            <a:pPr defTabSz="740664">
              <a:spcAft>
                <a:spcPts val="600"/>
              </a:spcAft>
            </a:pPr>
            <a:r>
              <a:rPr lang="en-SG" sz="1500" kern="1200" dirty="0">
                <a:solidFill>
                  <a:schemeClr val="tx1"/>
                </a:solidFill>
                <a:latin typeface="+mn-lt"/>
                <a:ea typeface="+mn-ea"/>
                <a:cs typeface="+mn-cs"/>
              </a:rPr>
              <a:t>2 Conv2DTranspose</a:t>
            </a:r>
          </a:p>
          <a:p>
            <a:pPr defTabSz="740664">
              <a:spcAft>
                <a:spcPts val="600"/>
              </a:spcAft>
            </a:pPr>
            <a:endParaRPr lang="en-SG" sz="1500" dirty="0"/>
          </a:p>
          <a:p>
            <a:pPr defTabSz="740664">
              <a:spcAft>
                <a:spcPts val="600"/>
              </a:spcAft>
            </a:pPr>
            <a:r>
              <a:rPr lang="en-SG" sz="1500" dirty="0"/>
              <a:t>+ Increased neurons from 64 to 128 for Conv2DTranpose layers</a:t>
            </a:r>
          </a:p>
          <a:p>
            <a:pPr defTabSz="740664">
              <a:spcAft>
                <a:spcPts val="600"/>
              </a:spcAft>
            </a:pPr>
            <a:r>
              <a:rPr lang="en-SG" sz="1500" dirty="0"/>
              <a:t>+ LeakyReLu</a:t>
            </a:r>
          </a:p>
          <a:p>
            <a:pPr defTabSz="740664">
              <a:spcAft>
                <a:spcPts val="600"/>
              </a:spcAft>
            </a:pPr>
            <a:r>
              <a:rPr lang="en-SG" sz="1500" dirty="0"/>
              <a:t>+ Dropout</a:t>
            </a:r>
          </a:p>
        </p:txBody>
      </p:sp>
    </p:spTree>
    <p:extLst>
      <p:ext uri="{BB962C8B-B14F-4D97-AF65-F5344CB8AC3E}">
        <p14:creationId xmlns:p14="http://schemas.microsoft.com/office/powerpoint/2010/main" val="57545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28409-7373-15D7-DCE2-A78C697049F6}"/>
              </a:ext>
            </a:extLst>
          </p:cNvPr>
          <p:cNvSpPr>
            <a:spLocks noGrp="1"/>
          </p:cNvSpPr>
          <p:nvPr>
            <p:ph type="title"/>
          </p:nvPr>
        </p:nvSpPr>
        <p:spPr>
          <a:xfrm>
            <a:off x="1535371" y="1044054"/>
            <a:ext cx="10013709" cy="1030360"/>
          </a:xfrm>
        </p:spPr>
        <p:txBody>
          <a:bodyPr>
            <a:normAutofit/>
          </a:bodyPr>
          <a:lstStyle/>
          <a:p>
            <a:r>
              <a:rPr lang="en-SG" dirty="0" err="1">
                <a:solidFill>
                  <a:schemeClr val="bg1"/>
                </a:solidFill>
              </a:rPr>
              <a:t>Hypertuned</a:t>
            </a:r>
            <a:r>
              <a:rPr lang="en-SG" dirty="0">
                <a:solidFill>
                  <a:schemeClr val="bg1"/>
                </a:solidFill>
              </a:rPr>
              <a:t> CGAN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letters in black squares&#10;&#10;Description automatically generated">
            <a:extLst>
              <a:ext uri="{FF2B5EF4-FFF2-40B4-BE49-F238E27FC236}">
                <a16:creationId xmlns:a16="http://schemas.microsoft.com/office/drawing/2014/main" id="{BE5C2822-039B-F0F5-259D-18624EC3E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371" y="2262516"/>
            <a:ext cx="4024514" cy="3018386"/>
          </a:xfrm>
          <a:prstGeom prst="rect">
            <a:avLst/>
          </a:prstGeom>
        </p:spPr>
      </p:pic>
      <p:pic>
        <p:nvPicPr>
          <p:cNvPr id="11" name="Picture 10" descr="A green and orange graph&#10;&#10;Description automatically generated">
            <a:extLst>
              <a:ext uri="{FF2B5EF4-FFF2-40B4-BE49-F238E27FC236}">
                <a16:creationId xmlns:a16="http://schemas.microsoft.com/office/drawing/2014/main" id="{8F0C4E68-6D44-44D6-66CA-FC88624E0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361" y="2391770"/>
            <a:ext cx="5085078" cy="2542539"/>
          </a:xfrm>
          <a:prstGeom prst="rect">
            <a:avLst/>
          </a:prstGeom>
        </p:spPr>
      </p:pic>
      <p:sp>
        <p:nvSpPr>
          <p:cNvPr id="13" name="TextBox 12">
            <a:extLst>
              <a:ext uri="{FF2B5EF4-FFF2-40B4-BE49-F238E27FC236}">
                <a16:creationId xmlns:a16="http://schemas.microsoft.com/office/drawing/2014/main" id="{5CDA7E4C-7D09-67A7-D902-5A4902A7C4ED}"/>
              </a:ext>
            </a:extLst>
          </p:cNvPr>
          <p:cNvSpPr txBox="1"/>
          <p:nvPr/>
        </p:nvSpPr>
        <p:spPr>
          <a:xfrm>
            <a:off x="1190050" y="5280902"/>
            <a:ext cx="4905950" cy="923330"/>
          </a:xfrm>
          <a:prstGeom prst="rect">
            <a:avLst/>
          </a:prstGeom>
          <a:noFill/>
        </p:spPr>
        <p:txBody>
          <a:bodyPr wrap="square" rtlCol="0">
            <a:spAutoFit/>
          </a:bodyPr>
          <a:lstStyle/>
          <a:p>
            <a:r>
              <a:rPr lang="en-US" dirty="0"/>
              <a:t>The images generated now resemble actual alphabets more closely, indicating that the model is performing well.</a:t>
            </a:r>
            <a:endParaRPr lang="en-SG" dirty="0"/>
          </a:p>
        </p:txBody>
      </p:sp>
      <p:sp>
        <p:nvSpPr>
          <p:cNvPr id="15" name="TextBox 14">
            <a:extLst>
              <a:ext uri="{FF2B5EF4-FFF2-40B4-BE49-F238E27FC236}">
                <a16:creationId xmlns:a16="http://schemas.microsoft.com/office/drawing/2014/main" id="{877C5073-6F51-F038-82DE-69D57746DC0B}"/>
              </a:ext>
            </a:extLst>
          </p:cNvPr>
          <p:cNvSpPr txBox="1"/>
          <p:nvPr/>
        </p:nvSpPr>
        <p:spPr>
          <a:xfrm>
            <a:off x="6411929" y="4990113"/>
            <a:ext cx="5380380" cy="1754326"/>
          </a:xfrm>
          <a:prstGeom prst="rect">
            <a:avLst/>
          </a:prstGeom>
          <a:noFill/>
        </p:spPr>
        <p:txBody>
          <a:bodyPr wrap="square" rtlCol="0">
            <a:spAutoFit/>
          </a:bodyPr>
          <a:lstStyle/>
          <a:p>
            <a:r>
              <a:rPr lang="en-SG" dirty="0"/>
              <a:t>The loss curves is very unstable, with a huge splatter of the generator loss plotted on the graph. This also suggests that even though the generated images are looking more real, the loss is not proportional to how well the model is performing.</a:t>
            </a:r>
          </a:p>
        </p:txBody>
      </p:sp>
    </p:spTree>
    <p:extLst>
      <p:ext uri="{BB962C8B-B14F-4D97-AF65-F5344CB8AC3E}">
        <p14:creationId xmlns:p14="http://schemas.microsoft.com/office/powerpoint/2010/main" val="2233035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SG"/>
          </a:p>
        </p:txBody>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648" y="-4078"/>
            <a:ext cx="3031302" cy="10565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C6B177-0D45-4129-AAC6-121B645D0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9788"/>
            <a:ext cx="647701" cy="5097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C3162B-47DE-4EA0-A4BE-9A143AEC6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13" y="1069788"/>
            <a:ext cx="8516959" cy="50768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79E87-58BC-A3D1-3A44-CC8DD37AFF93}"/>
              </a:ext>
            </a:extLst>
          </p:cNvPr>
          <p:cNvSpPr>
            <a:spLocks noGrp="1"/>
          </p:cNvSpPr>
          <p:nvPr>
            <p:ph type="title"/>
          </p:nvPr>
        </p:nvSpPr>
        <p:spPr>
          <a:xfrm>
            <a:off x="1139589" y="1709530"/>
            <a:ext cx="7366236" cy="3311479"/>
          </a:xfrm>
        </p:spPr>
        <p:txBody>
          <a:bodyPr vert="horz" lIns="109728" tIns="109728" rIns="109728" bIns="91440" rtlCol="0" anchor="b">
            <a:normAutofit fontScale="90000"/>
          </a:bodyPr>
          <a:lstStyle/>
          <a:p>
            <a:pPr>
              <a:lnSpc>
                <a:spcPct val="125000"/>
              </a:lnSpc>
            </a:pPr>
            <a:r>
              <a:rPr lang="en-US" sz="6600" b="0" cap="all" dirty="0">
                <a:solidFill>
                  <a:schemeClr val="bg1"/>
                </a:solidFill>
              </a:rPr>
              <a:t>Preprocessing</a:t>
            </a:r>
            <a:br>
              <a:rPr lang="en-US" sz="6600" b="0" cap="all" dirty="0">
                <a:solidFill>
                  <a:schemeClr val="bg1"/>
                </a:solidFill>
              </a:rPr>
            </a:br>
            <a:r>
              <a:rPr lang="en-US" sz="6600" b="0" cap="all" dirty="0">
                <a:solidFill>
                  <a:schemeClr val="bg1"/>
                </a:solidFill>
              </a:rPr>
              <a:t>(EDA)</a:t>
            </a:r>
          </a:p>
        </p:txBody>
      </p:sp>
      <p:sp>
        <p:nvSpPr>
          <p:cNvPr id="21" name="Rectangle 20">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67615"/>
            <a:ext cx="1218590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484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SG"/>
          </a:p>
        </p:txBody>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648" y="-4078"/>
            <a:ext cx="3031302" cy="10565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C6B177-0D45-4129-AAC6-121B645D0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9788"/>
            <a:ext cx="647701" cy="5097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C3162B-47DE-4EA0-A4BE-9A143AEC6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13" y="1069788"/>
            <a:ext cx="8516959" cy="50768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79E87-58BC-A3D1-3A44-CC8DD37AFF93}"/>
              </a:ext>
            </a:extLst>
          </p:cNvPr>
          <p:cNvSpPr>
            <a:spLocks noGrp="1"/>
          </p:cNvSpPr>
          <p:nvPr>
            <p:ph type="title"/>
          </p:nvPr>
        </p:nvSpPr>
        <p:spPr>
          <a:xfrm>
            <a:off x="1139589" y="1709530"/>
            <a:ext cx="7366236" cy="3311479"/>
          </a:xfrm>
        </p:spPr>
        <p:txBody>
          <a:bodyPr vert="horz" lIns="109728" tIns="109728" rIns="109728" bIns="91440" rtlCol="0" anchor="b">
            <a:normAutofit/>
          </a:bodyPr>
          <a:lstStyle/>
          <a:p>
            <a:pPr>
              <a:lnSpc>
                <a:spcPct val="125000"/>
              </a:lnSpc>
            </a:pPr>
            <a:r>
              <a:rPr lang="en-US" sz="6600" b="0" cap="all" dirty="0">
                <a:solidFill>
                  <a:schemeClr val="bg1"/>
                </a:solidFill>
              </a:rPr>
              <a:t>Evaluation</a:t>
            </a:r>
          </a:p>
        </p:txBody>
      </p:sp>
      <p:sp>
        <p:nvSpPr>
          <p:cNvPr id="21" name="Rectangle 20">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67615"/>
            <a:ext cx="1218590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410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28409-7373-15D7-DCE2-A78C697049F6}"/>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Best GAN Model</a:t>
            </a:r>
          </a:p>
        </p:txBody>
      </p:sp>
      <p:sp>
        <p:nvSpPr>
          <p:cNvPr id="26" name="Rectangle 25">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een and orange graph&#10;&#10;Description automatically generated">
            <a:extLst>
              <a:ext uri="{FF2B5EF4-FFF2-40B4-BE49-F238E27FC236}">
                <a16:creationId xmlns:a16="http://schemas.microsoft.com/office/drawing/2014/main" id="{8F0C4E68-6D44-44D6-66CA-FC88624E0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765" y="2984652"/>
            <a:ext cx="4481230" cy="2240615"/>
          </a:xfrm>
          <a:prstGeom prst="rect">
            <a:avLst/>
          </a:prstGeom>
        </p:spPr>
      </p:pic>
      <p:sp>
        <p:nvSpPr>
          <p:cNvPr id="13" name="TextBox 12">
            <a:extLst>
              <a:ext uri="{FF2B5EF4-FFF2-40B4-BE49-F238E27FC236}">
                <a16:creationId xmlns:a16="http://schemas.microsoft.com/office/drawing/2014/main" id="{5CDA7E4C-7D09-67A7-D902-5A4902A7C4ED}"/>
              </a:ext>
            </a:extLst>
          </p:cNvPr>
          <p:cNvSpPr txBox="1"/>
          <p:nvPr/>
        </p:nvSpPr>
        <p:spPr>
          <a:xfrm>
            <a:off x="1590668" y="5343733"/>
            <a:ext cx="3675244" cy="1117294"/>
          </a:xfrm>
          <a:prstGeom prst="rect">
            <a:avLst/>
          </a:prstGeom>
          <a:noFill/>
        </p:spPr>
        <p:txBody>
          <a:bodyPr wrap="square" rtlCol="0">
            <a:spAutoFit/>
          </a:bodyPr>
          <a:lstStyle/>
          <a:p>
            <a:pPr defTabSz="676656">
              <a:spcAft>
                <a:spcPts val="600"/>
              </a:spcAft>
            </a:pPr>
            <a:r>
              <a:rPr lang="en-US" sz="1332" kern="1200" dirty="0">
                <a:solidFill>
                  <a:schemeClr val="tx1"/>
                </a:solidFill>
                <a:latin typeface="+mn-lt"/>
                <a:ea typeface="+mn-ea"/>
                <a:cs typeface="+mn-cs"/>
              </a:rPr>
              <a:t>This is the generated image after the CGAN has been </a:t>
            </a:r>
            <a:r>
              <a:rPr lang="en-US" sz="1332" b="1" kern="1200" dirty="0">
                <a:solidFill>
                  <a:schemeClr val="tx1"/>
                </a:solidFill>
                <a:latin typeface="+mn-lt"/>
                <a:ea typeface="+mn-ea"/>
                <a:cs typeface="+mn-cs"/>
              </a:rPr>
              <a:t>trained for 100 epochs, </a:t>
            </a:r>
            <a:r>
              <a:rPr lang="en-US" sz="1332" kern="1200" dirty="0">
                <a:solidFill>
                  <a:schemeClr val="tx1"/>
                </a:solidFill>
                <a:latin typeface="+mn-lt"/>
                <a:ea typeface="+mn-ea"/>
                <a:cs typeface="+mn-cs"/>
              </a:rPr>
              <a:t>which by far, looks better when compared to al</a:t>
            </a:r>
            <a:r>
              <a:rPr lang="en-US" sz="1332" dirty="0"/>
              <a:t>l the other </a:t>
            </a:r>
            <a:r>
              <a:rPr lang="en-US" sz="1332" kern="1200" dirty="0">
                <a:solidFill>
                  <a:schemeClr val="tx1"/>
                </a:solidFill>
                <a:latin typeface="+mn-lt"/>
                <a:ea typeface="+mn-ea"/>
                <a:cs typeface="+mn-cs"/>
              </a:rPr>
              <a:t>models</a:t>
            </a:r>
            <a:r>
              <a:rPr lang="en-US" sz="1332" dirty="0"/>
              <a:t> and</a:t>
            </a:r>
            <a:r>
              <a:rPr lang="en-US" sz="1332" kern="1200" dirty="0">
                <a:solidFill>
                  <a:schemeClr val="tx1"/>
                </a:solidFill>
                <a:latin typeface="+mn-lt"/>
                <a:ea typeface="+mn-ea"/>
                <a:cs typeface="+mn-cs"/>
              </a:rPr>
              <a:t> generated </a:t>
            </a:r>
            <a:r>
              <a:rPr lang="en-US" sz="1332" dirty="0"/>
              <a:t>images.</a:t>
            </a:r>
            <a:endParaRPr lang="en-US" sz="1332"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877C5073-6F51-F038-82DE-69D57746DC0B}"/>
              </a:ext>
            </a:extLst>
          </p:cNvPr>
          <p:cNvSpPr txBox="1"/>
          <p:nvPr/>
        </p:nvSpPr>
        <p:spPr>
          <a:xfrm>
            <a:off x="6146013" y="5227328"/>
            <a:ext cx="4030658" cy="297325"/>
          </a:xfrm>
          <a:prstGeom prst="rect">
            <a:avLst/>
          </a:prstGeom>
          <a:noFill/>
        </p:spPr>
        <p:txBody>
          <a:bodyPr wrap="square" rtlCol="0">
            <a:spAutoFit/>
          </a:bodyPr>
          <a:lstStyle/>
          <a:p>
            <a:pPr defTabSz="676656">
              <a:spcAft>
                <a:spcPts val="600"/>
              </a:spcAft>
            </a:pPr>
            <a:r>
              <a:rPr lang="en-SG" sz="1332" kern="1200" dirty="0">
                <a:solidFill>
                  <a:schemeClr val="tx1"/>
                </a:solidFill>
                <a:latin typeface="+mn-lt"/>
                <a:ea typeface="+mn-ea"/>
                <a:cs typeface="+mn-cs"/>
              </a:rPr>
              <a:t>Graph with Discriminator and Generator Loss</a:t>
            </a:r>
            <a:endParaRPr lang="en-SG" dirty="0"/>
          </a:p>
        </p:txBody>
      </p:sp>
      <p:sp>
        <p:nvSpPr>
          <p:cNvPr id="3" name="Content Placeholder 2">
            <a:extLst>
              <a:ext uri="{FF2B5EF4-FFF2-40B4-BE49-F238E27FC236}">
                <a16:creationId xmlns:a16="http://schemas.microsoft.com/office/drawing/2014/main" id="{4C40B164-3BF6-7907-1938-BD74752EACE9}"/>
              </a:ext>
            </a:extLst>
          </p:cNvPr>
          <p:cNvSpPr>
            <a:spLocks noGrp="1"/>
          </p:cNvSpPr>
          <p:nvPr>
            <p:ph idx="1"/>
          </p:nvPr>
        </p:nvSpPr>
        <p:spPr>
          <a:xfrm>
            <a:off x="1327981" y="2300161"/>
            <a:ext cx="8117675" cy="642687"/>
          </a:xfrm>
        </p:spPr>
        <p:txBody>
          <a:bodyPr anchor="t">
            <a:normAutofit/>
          </a:bodyPr>
          <a:lstStyle/>
          <a:p>
            <a:r>
              <a:rPr lang="en-SG" dirty="0"/>
              <a:t>Best GAN </a:t>
            </a:r>
            <a:r>
              <a:rPr lang="en-SG" b="0" dirty="0"/>
              <a:t>based on the metrics used: </a:t>
            </a:r>
            <a:r>
              <a:rPr lang="en-SG" dirty="0" err="1"/>
              <a:t>Hyptertuned</a:t>
            </a:r>
            <a:r>
              <a:rPr lang="en-SG" dirty="0"/>
              <a:t> CGAN</a:t>
            </a:r>
          </a:p>
        </p:txBody>
      </p:sp>
      <p:pic>
        <p:nvPicPr>
          <p:cNvPr id="4" name="Picture 3" descr="A group of letters in black squares&#10;&#10;Description automatically generated">
            <a:extLst>
              <a:ext uri="{FF2B5EF4-FFF2-40B4-BE49-F238E27FC236}">
                <a16:creationId xmlns:a16="http://schemas.microsoft.com/office/drawing/2014/main" id="{CB092AEA-3076-DDC1-B62A-05C363BA6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972" y="2803937"/>
            <a:ext cx="3311987" cy="2483992"/>
          </a:xfrm>
          <a:prstGeom prst="rect">
            <a:avLst/>
          </a:prstGeom>
        </p:spPr>
      </p:pic>
    </p:spTree>
    <p:extLst>
      <p:ext uri="{BB962C8B-B14F-4D97-AF65-F5344CB8AC3E}">
        <p14:creationId xmlns:p14="http://schemas.microsoft.com/office/powerpoint/2010/main" val="1243188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39832-D4E6-240E-373A-0E692E4940D3}"/>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Training Process</a:t>
            </a:r>
          </a:p>
        </p:txBody>
      </p:sp>
      <p:sp>
        <p:nvSpPr>
          <p:cNvPr id="35" name="Rectangle 3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letters in black squares&#10;&#10;Description automatically generated">
            <a:extLst>
              <a:ext uri="{FF2B5EF4-FFF2-40B4-BE49-F238E27FC236}">
                <a16:creationId xmlns:a16="http://schemas.microsoft.com/office/drawing/2014/main" id="{B6675B39-029A-7E1B-6F4C-0A9FAE967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173" y="2302217"/>
            <a:ext cx="2197071" cy="1647803"/>
          </a:xfrm>
          <a:prstGeom prst="rect">
            <a:avLst/>
          </a:prstGeom>
        </p:spPr>
      </p:pic>
      <p:pic>
        <p:nvPicPr>
          <p:cNvPr id="7" name="Picture 6" descr="A group of letters in black squares&#10;&#10;Description automatically generated">
            <a:extLst>
              <a:ext uri="{FF2B5EF4-FFF2-40B4-BE49-F238E27FC236}">
                <a16:creationId xmlns:a16="http://schemas.microsoft.com/office/drawing/2014/main" id="{F84F16FE-E94E-A6D2-415C-D4AE795ED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75" y="2300161"/>
            <a:ext cx="2197070" cy="1647803"/>
          </a:xfrm>
          <a:prstGeom prst="rect">
            <a:avLst/>
          </a:prstGeom>
        </p:spPr>
      </p:pic>
      <p:pic>
        <p:nvPicPr>
          <p:cNvPr id="9" name="Picture 8" descr="A group of letters in black squares&#10;&#10;Description automatically generated">
            <a:extLst>
              <a:ext uri="{FF2B5EF4-FFF2-40B4-BE49-F238E27FC236}">
                <a16:creationId xmlns:a16="http://schemas.microsoft.com/office/drawing/2014/main" id="{F1737A40-EFE0-0B7F-B2D8-3E504202D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434" y="2299071"/>
            <a:ext cx="2202074" cy="1651556"/>
          </a:xfrm>
          <a:prstGeom prst="rect">
            <a:avLst/>
          </a:prstGeom>
        </p:spPr>
      </p:pic>
      <p:pic>
        <p:nvPicPr>
          <p:cNvPr id="11" name="Picture 10" descr="A group of letters in black squares&#10;&#10;Description automatically generated">
            <a:extLst>
              <a:ext uri="{FF2B5EF4-FFF2-40B4-BE49-F238E27FC236}">
                <a16:creationId xmlns:a16="http://schemas.microsoft.com/office/drawing/2014/main" id="{07093BCA-390F-24EC-EA7C-C5DACACE38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2582" y="2299069"/>
            <a:ext cx="2197071" cy="1647803"/>
          </a:xfrm>
          <a:prstGeom prst="rect">
            <a:avLst/>
          </a:prstGeom>
        </p:spPr>
      </p:pic>
      <p:pic>
        <p:nvPicPr>
          <p:cNvPr id="13" name="Picture 12" descr="A group of letters in black squares&#10;&#10;Description automatically generated">
            <a:extLst>
              <a:ext uri="{FF2B5EF4-FFF2-40B4-BE49-F238E27FC236}">
                <a16:creationId xmlns:a16="http://schemas.microsoft.com/office/drawing/2014/main" id="{DABDFB68-FE4E-D004-2A75-D510645DB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8159" y="2299071"/>
            <a:ext cx="2197069" cy="1647802"/>
          </a:xfrm>
          <a:prstGeom prst="rect">
            <a:avLst/>
          </a:prstGeom>
        </p:spPr>
      </p:pic>
      <p:pic>
        <p:nvPicPr>
          <p:cNvPr id="15" name="Picture 14" descr="A group of letters in black squares&#10;&#10;Description automatically generated">
            <a:extLst>
              <a:ext uri="{FF2B5EF4-FFF2-40B4-BE49-F238E27FC236}">
                <a16:creationId xmlns:a16="http://schemas.microsoft.com/office/drawing/2014/main" id="{A3A42E3E-EABA-CCE0-6341-964A6E1A3F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608" y="4471915"/>
            <a:ext cx="2197068" cy="1647801"/>
          </a:xfrm>
          <a:prstGeom prst="rect">
            <a:avLst/>
          </a:prstGeom>
        </p:spPr>
      </p:pic>
      <p:pic>
        <p:nvPicPr>
          <p:cNvPr id="17" name="Picture 16" descr="A group of letters in black squares&#10;&#10;Description automatically generated">
            <a:extLst>
              <a:ext uri="{FF2B5EF4-FFF2-40B4-BE49-F238E27FC236}">
                <a16:creationId xmlns:a16="http://schemas.microsoft.com/office/drawing/2014/main" id="{4AA56CD5-06BE-65CE-F13B-DE7F26C2C8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2678" y="4471913"/>
            <a:ext cx="2197070" cy="1647802"/>
          </a:xfrm>
          <a:prstGeom prst="rect">
            <a:avLst/>
          </a:prstGeom>
        </p:spPr>
      </p:pic>
      <p:pic>
        <p:nvPicPr>
          <p:cNvPr id="19" name="Picture 18" descr="A group of letters in black squares&#10;&#10;Description automatically generated">
            <a:extLst>
              <a:ext uri="{FF2B5EF4-FFF2-40B4-BE49-F238E27FC236}">
                <a16:creationId xmlns:a16="http://schemas.microsoft.com/office/drawing/2014/main" id="{88B0D09C-17A6-4B55-6832-7CEBF038C8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9748" y="4471910"/>
            <a:ext cx="2197070" cy="1647802"/>
          </a:xfrm>
          <a:prstGeom prst="rect">
            <a:avLst/>
          </a:prstGeom>
        </p:spPr>
      </p:pic>
      <p:pic>
        <p:nvPicPr>
          <p:cNvPr id="21" name="Picture 20" descr="A group of letters in black squares&#10;&#10;Description automatically generated">
            <a:extLst>
              <a:ext uri="{FF2B5EF4-FFF2-40B4-BE49-F238E27FC236}">
                <a16:creationId xmlns:a16="http://schemas.microsoft.com/office/drawing/2014/main" id="{C9B8C0CC-9369-0603-04D4-2DF3F6A34A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0507" y="4468155"/>
            <a:ext cx="2197069" cy="1647802"/>
          </a:xfrm>
          <a:prstGeom prst="rect">
            <a:avLst/>
          </a:prstGeom>
        </p:spPr>
      </p:pic>
      <p:pic>
        <p:nvPicPr>
          <p:cNvPr id="23" name="Picture 22" descr="A group of letters in black squares&#10;&#10;Description automatically generated">
            <a:extLst>
              <a:ext uri="{FF2B5EF4-FFF2-40B4-BE49-F238E27FC236}">
                <a16:creationId xmlns:a16="http://schemas.microsoft.com/office/drawing/2014/main" id="{CC28E500-E4C1-D6D3-2FFA-693282D446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67576" y="4464400"/>
            <a:ext cx="2197068" cy="1647802"/>
          </a:xfrm>
          <a:prstGeom prst="rect">
            <a:avLst/>
          </a:prstGeom>
        </p:spPr>
      </p:pic>
      <p:sp>
        <p:nvSpPr>
          <p:cNvPr id="24" name="TextBox 23">
            <a:extLst>
              <a:ext uri="{FF2B5EF4-FFF2-40B4-BE49-F238E27FC236}">
                <a16:creationId xmlns:a16="http://schemas.microsoft.com/office/drawing/2014/main" id="{6537C1EC-A700-775A-F937-BCE07C154298}"/>
              </a:ext>
            </a:extLst>
          </p:cNvPr>
          <p:cNvSpPr txBox="1"/>
          <p:nvPr/>
        </p:nvSpPr>
        <p:spPr>
          <a:xfrm>
            <a:off x="1544707" y="4020708"/>
            <a:ext cx="1388107" cy="369332"/>
          </a:xfrm>
          <a:prstGeom prst="rect">
            <a:avLst/>
          </a:prstGeom>
          <a:noFill/>
        </p:spPr>
        <p:txBody>
          <a:bodyPr wrap="square" rtlCol="0">
            <a:spAutoFit/>
          </a:bodyPr>
          <a:lstStyle/>
          <a:p>
            <a:r>
              <a:rPr lang="en-SG" dirty="0"/>
              <a:t>10 epochs</a:t>
            </a:r>
          </a:p>
        </p:txBody>
      </p:sp>
      <p:sp>
        <p:nvSpPr>
          <p:cNvPr id="25" name="TextBox 24">
            <a:extLst>
              <a:ext uri="{FF2B5EF4-FFF2-40B4-BE49-F238E27FC236}">
                <a16:creationId xmlns:a16="http://schemas.microsoft.com/office/drawing/2014/main" id="{7E403BAC-CD80-BDD1-166D-F05420FE0EFE}"/>
              </a:ext>
            </a:extLst>
          </p:cNvPr>
          <p:cNvSpPr txBox="1"/>
          <p:nvPr/>
        </p:nvSpPr>
        <p:spPr>
          <a:xfrm>
            <a:off x="3758327" y="4020708"/>
            <a:ext cx="1441538" cy="369332"/>
          </a:xfrm>
          <a:prstGeom prst="rect">
            <a:avLst/>
          </a:prstGeom>
          <a:noFill/>
        </p:spPr>
        <p:txBody>
          <a:bodyPr wrap="square" rtlCol="0">
            <a:spAutoFit/>
          </a:bodyPr>
          <a:lstStyle/>
          <a:p>
            <a:r>
              <a:rPr lang="en-SG" dirty="0"/>
              <a:t>20 epochs</a:t>
            </a:r>
          </a:p>
        </p:txBody>
      </p:sp>
      <p:sp>
        <p:nvSpPr>
          <p:cNvPr id="26" name="TextBox 25">
            <a:extLst>
              <a:ext uri="{FF2B5EF4-FFF2-40B4-BE49-F238E27FC236}">
                <a16:creationId xmlns:a16="http://schemas.microsoft.com/office/drawing/2014/main" id="{FEE427B1-5A5B-C21C-CB33-76AEABEDFFBB}"/>
              </a:ext>
            </a:extLst>
          </p:cNvPr>
          <p:cNvSpPr txBox="1"/>
          <p:nvPr/>
        </p:nvSpPr>
        <p:spPr>
          <a:xfrm>
            <a:off x="6007802" y="4020708"/>
            <a:ext cx="1441538" cy="369332"/>
          </a:xfrm>
          <a:prstGeom prst="rect">
            <a:avLst/>
          </a:prstGeom>
          <a:noFill/>
        </p:spPr>
        <p:txBody>
          <a:bodyPr wrap="square" rtlCol="0">
            <a:spAutoFit/>
          </a:bodyPr>
          <a:lstStyle/>
          <a:p>
            <a:r>
              <a:rPr lang="en-SG" dirty="0"/>
              <a:t>30 epochs</a:t>
            </a:r>
          </a:p>
        </p:txBody>
      </p:sp>
      <p:sp>
        <p:nvSpPr>
          <p:cNvPr id="27" name="TextBox 26">
            <a:extLst>
              <a:ext uri="{FF2B5EF4-FFF2-40B4-BE49-F238E27FC236}">
                <a16:creationId xmlns:a16="http://schemas.microsoft.com/office/drawing/2014/main" id="{B9662F90-0BCF-C5E9-6D6B-81BEB53F9B16}"/>
              </a:ext>
            </a:extLst>
          </p:cNvPr>
          <p:cNvSpPr txBox="1"/>
          <p:nvPr/>
        </p:nvSpPr>
        <p:spPr>
          <a:xfrm>
            <a:off x="8074987" y="4020708"/>
            <a:ext cx="1388107" cy="369332"/>
          </a:xfrm>
          <a:prstGeom prst="rect">
            <a:avLst/>
          </a:prstGeom>
          <a:noFill/>
        </p:spPr>
        <p:txBody>
          <a:bodyPr wrap="square" rtlCol="0">
            <a:spAutoFit/>
          </a:bodyPr>
          <a:lstStyle/>
          <a:p>
            <a:r>
              <a:rPr lang="en-SG" dirty="0"/>
              <a:t>40 epochs</a:t>
            </a:r>
          </a:p>
        </p:txBody>
      </p:sp>
      <p:sp>
        <p:nvSpPr>
          <p:cNvPr id="28" name="TextBox 27">
            <a:extLst>
              <a:ext uri="{FF2B5EF4-FFF2-40B4-BE49-F238E27FC236}">
                <a16:creationId xmlns:a16="http://schemas.microsoft.com/office/drawing/2014/main" id="{646D1CE0-3D7A-9479-CE02-555C3FBFF9CC}"/>
              </a:ext>
            </a:extLst>
          </p:cNvPr>
          <p:cNvSpPr txBox="1"/>
          <p:nvPr/>
        </p:nvSpPr>
        <p:spPr>
          <a:xfrm>
            <a:off x="1479379" y="6187057"/>
            <a:ext cx="1388107" cy="369332"/>
          </a:xfrm>
          <a:prstGeom prst="rect">
            <a:avLst/>
          </a:prstGeom>
          <a:noFill/>
        </p:spPr>
        <p:txBody>
          <a:bodyPr wrap="square" rtlCol="0">
            <a:spAutoFit/>
          </a:bodyPr>
          <a:lstStyle/>
          <a:p>
            <a:r>
              <a:rPr lang="en-SG" dirty="0"/>
              <a:t>60 epochs</a:t>
            </a:r>
          </a:p>
        </p:txBody>
      </p:sp>
      <p:sp>
        <p:nvSpPr>
          <p:cNvPr id="29" name="TextBox 28">
            <a:extLst>
              <a:ext uri="{FF2B5EF4-FFF2-40B4-BE49-F238E27FC236}">
                <a16:creationId xmlns:a16="http://schemas.microsoft.com/office/drawing/2014/main" id="{CF5E6B1B-51D0-361C-0063-85281F4C2970}"/>
              </a:ext>
            </a:extLst>
          </p:cNvPr>
          <p:cNvSpPr txBox="1"/>
          <p:nvPr/>
        </p:nvSpPr>
        <p:spPr>
          <a:xfrm>
            <a:off x="10303213" y="4020708"/>
            <a:ext cx="1388107" cy="369332"/>
          </a:xfrm>
          <a:prstGeom prst="rect">
            <a:avLst/>
          </a:prstGeom>
          <a:noFill/>
        </p:spPr>
        <p:txBody>
          <a:bodyPr wrap="square" rtlCol="0">
            <a:spAutoFit/>
          </a:bodyPr>
          <a:lstStyle/>
          <a:p>
            <a:r>
              <a:rPr lang="en-SG" dirty="0"/>
              <a:t>50 epochs</a:t>
            </a:r>
          </a:p>
        </p:txBody>
      </p:sp>
      <p:sp>
        <p:nvSpPr>
          <p:cNvPr id="30" name="TextBox 29">
            <a:extLst>
              <a:ext uri="{FF2B5EF4-FFF2-40B4-BE49-F238E27FC236}">
                <a16:creationId xmlns:a16="http://schemas.microsoft.com/office/drawing/2014/main" id="{4F8D823C-E5F5-E481-85FE-5E229435FD39}"/>
              </a:ext>
            </a:extLst>
          </p:cNvPr>
          <p:cNvSpPr txBox="1"/>
          <p:nvPr/>
        </p:nvSpPr>
        <p:spPr>
          <a:xfrm>
            <a:off x="3664654" y="6187057"/>
            <a:ext cx="1388107" cy="369332"/>
          </a:xfrm>
          <a:prstGeom prst="rect">
            <a:avLst/>
          </a:prstGeom>
          <a:noFill/>
        </p:spPr>
        <p:txBody>
          <a:bodyPr wrap="square" rtlCol="0">
            <a:spAutoFit/>
          </a:bodyPr>
          <a:lstStyle/>
          <a:p>
            <a:r>
              <a:rPr lang="en-SG" dirty="0"/>
              <a:t>70 epochs</a:t>
            </a:r>
          </a:p>
        </p:txBody>
      </p:sp>
      <p:sp>
        <p:nvSpPr>
          <p:cNvPr id="31" name="TextBox 30">
            <a:extLst>
              <a:ext uri="{FF2B5EF4-FFF2-40B4-BE49-F238E27FC236}">
                <a16:creationId xmlns:a16="http://schemas.microsoft.com/office/drawing/2014/main" id="{C67BEA89-BAF6-5900-0F63-C8A26B615AD0}"/>
              </a:ext>
            </a:extLst>
          </p:cNvPr>
          <p:cNvSpPr txBox="1"/>
          <p:nvPr/>
        </p:nvSpPr>
        <p:spPr>
          <a:xfrm>
            <a:off x="6007521" y="6187057"/>
            <a:ext cx="1388107" cy="369332"/>
          </a:xfrm>
          <a:prstGeom prst="rect">
            <a:avLst/>
          </a:prstGeom>
          <a:noFill/>
        </p:spPr>
        <p:txBody>
          <a:bodyPr wrap="square" rtlCol="0">
            <a:spAutoFit/>
          </a:bodyPr>
          <a:lstStyle/>
          <a:p>
            <a:r>
              <a:rPr lang="en-SG" dirty="0"/>
              <a:t>80 epochs</a:t>
            </a:r>
          </a:p>
        </p:txBody>
      </p:sp>
      <p:sp>
        <p:nvSpPr>
          <p:cNvPr id="37" name="TextBox 36">
            <a:extLst>
              <a:ext uri="{FF2B5EF4-FFF2-40B4-BE49-F238E27FC236}">
                <a16:creationId xmlns:a16="http://schemas.microsoft.com/office/drawing/2014/main" id="{780137ED-AC2E-0474-40D8-CD2CE8C09482}"/>
              </a:ext>
            </a:extLst>
          </p:cNvPr>
          <p:cNvSpPr txBox="1"/>
          <p:nvPr/>
        </p:nvSpPr>
        <p:spPr>
          <a:xfrm>
            <a:off x="8074986" y="6187057"/>
            <a:ext cx="1388107" cy="369332"/>
          </a:xfrm>
          <a:prstGeom prst="rect">
            <a:avLst/>
          </a:prstGeom>
          <a:noFill/>
        </p:spPr>
        <p:txBody>
          <a:bodyPr wrap="square" rtlCol="0">
            <a:spAutoFit/>
          </a:bodyPr>
          <a:lstStyle/>
          <a:p>
            <a:r>
              <a:rPr lang="en-SG" dirty="0"/>
              <a:t>90 epochs</a:t>
            </a:r>
          </a:p>
        </p:txBody>
      </p:sp>
      <p:sp>
        <p:nvSpPr>
          <p:cNvPr id="38" name="TextBox 37">
            <a:extLst>
              <a:ext uri="{FF2B5EF4-FFF2-40B4-BE49-F238E27FC236}">
                <a16:creationId xmlns:a16="http://schemas.microsoft.com/office/drawing/2014/main" id="{8614BD9C-95DF-E6D2-B064-9D64407009BD}"/>
              </a:ext>
            </a:extLst>
          </p:cNvPr>
          <p:cNvSpPr txBox="1"/>
          <p:nvPr/>
        </p:nvSpPr>
        <p:spPr>
          <a:xfrm>
            <a:off x="10284628" y="6187057"/>
            <a:ext cx="1630512" cy="369332"/>
          </a:xfrm>
          <a:prstGeom prst="rect">
            <a:avLst/>
          </a:prstGeom>
          <a:noFill/>
        </p:spPr>
        <p:txBody>
          <a:bodyPr wrap="square" rtlCol="0">
            <a:spAutoFit/>
          </a:bodyPr>
          <a:lstStyle/>
          <a:p>
            <a:r>
              <a:rPr lang="en-SG" dirty="0"/>
              <a:t>100 epochs</a:t>
            </a:r>
          </a:p>
        </p:txBody>
      </p:sp>
    </p:spTree>
    <p:extLst>
      <p:ext uri="{BB962C8B-B14F-4D97-AF65-F5344CB8AC3E}">
        <p14:creationId xmlns:p14="http://schemas.microsoft.com/office/powerpoint/2010/main" val="3989095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5D069-DD84-F998-0583-02A5D5AE5DDC}"/>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300 generated images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black and white square with letters&#10;&#10;Description automatically generated with medium confidence">
            <a:extLst>
              <a:ext uri="{FF2B5EF4-FFF2-40B4-BE49-F238E27FC236}">
                <a16:creationId xmlns:a16="http://schemas.microsoft.com/office/drawing/2014/main" id="{499EE787-DDEA-A078-C877-A4AD79CD6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658" y="2561147"/>
            <a:ext cx="3400211" cy="3400211"/>
          </a:xfrm>
          <a:prstGeom prst="rect">
            <a:avLst/>
          </a:prstGeom>
        </p:spPr>
      </p:pic>
      <p:pic>
        <p:nvPicPr>
          <p:cNvPr id="24" name="Picture 23" descr="A close-up of a black and white square&#10;&#10;Description automatically generated">
            <a:extLst>
              <a:ext uri="{FF2B5EF4-FFF2-40B4-BE49-F238E27FC236}">
                <a16:creationId xmlns:a16="http://schemas.microsoft.com/office/drawing/2014/main" id="{476936F7-A466-5155-3899-F8D0E0A9A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8870" y="2561149"/>
            <a:ext cx="3400210" cy="3400210"/>
          </a:xfrm>
          <a:prstGeom prst="rect">
            <a:avLst/>
          </a:prstGeom>
        </p:spPr>
      </p:pic>
      <p:pic>
        <p:nvPicPr>
          <p:cNvPr id="26" name="Picture 25" descr="A close-up of a black and white alphabet&#10;&#10;Description automatically generated">
            <a:extLst>
              <a:ext uri="{FF2B5EF4-FFF2-40B4-BE49-F238E27FC236}">
                <a16:creationId xmlns:a16="http://schemas.microsoft.com/office/drawing/2014/main" id="{9A020C65-A586-5DCE-AAF8-1E607DAB3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444" y="2561146"/>
            <a:ext cx="3400212" cy="3400212"/>
          </a:xfrm>
          <a:prstGeom prst="rect">
            <a:avLst/>
          </a:prstGeom>
        </p:spPr>
      </p:pic>
    </p:spTree>
    <p:extLst>
      <p:ext uri="{BB962C8B-B14F-4D97-AF65-F5344CB8AC3E}">
        <p14:creationId xmlns:p14="http://schemas.microsoft.com/office/powerpoint/2010/main" val="299694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14768-BCAE-5C8D-5F31-707BCC047EF5}"/>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Distribution of generated images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blue bars&#10;&#10;Description automatically generated with medium confidence">
            <a:extLst>
              <a:ext uri="{FF2B5EF4-FFF2-40B4-BE49-F238E27FC236}">
                <a16:creationId xmlns:a16="http://schemas.microsoft.com/office/drawing/2014/main" id="{E5CDFFC7-497D-A183-0CFA-F9A175CE3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370" y="2736044"/>
            <a:ext cx="5726644" cy="2863322"/>
          </a:xfrm>
          <a:prstGeom prst="rect">
            <a:avLst/>
          </a:prstGeom>
        </p:spPr>
      </p:pic>
      <p:sp>
        <p:nvSpPr>
          <p:cNvPr id="7" name="Content Placeholder 2">
            <a:extLst>
              <a:ext uri="{FF2B5EF4-FFF2-40B4-BE49-F238E27FC236}">
                <a16:creationId xmlns:a16="http://schemas.microsoft.com/office/drawing/2014/main" id="{21972755-7CFC-A2AC-F772-D86219452B83}"/>
              </a:ext>
            </a:extLst>
          </p:cNvPr>
          <p:cNvSpPr>
            <a:spLocks noGrp="1"/>
          </p:cNvSpPr>
          <p:nvPr>
            <p:ph idx="1"/>
          </p:nvPr>
        </p:nvSpPr>
        <p:spPr>
          <a:xfrm>
            <a:off x="6998610" y="2589393"/>
            <a:ext cx="4939399" cy="3673383"/>
          </a:xfrm>
        </p:spPr>
        <p:txBody>
          <a:bodyPr anchor="t">
            <a:normAutofit fontScale="85000" lnSpcReduction="10000"/>
          </a:bodyPr>
          <a:lstStyle/>
          <a:p>
            <a:r>
              <a:rPr lang="en-US" b="0" dirty="0"/>
              <a:t>Based on the distribution of the generated image classes, we observe that the </a:t>
            </a:r>
            <a:r>
              <a:rPr lang="en-US" dirty="0"/>
              <a:t>letter 'U' is produced most frequently </a:t>
            </a:r>
            <a:r>
              <a:rPr lang="en-US" b="0" dirty="0"/>
              <a:t>by our model, while the letter </a:t>
            </a:r>
            <a:r>
              <a:rPr lang="en-US" dirty="0"/>
              <a:t>'F' is generated the least</a:t>
            </a:r>
            <a:r>
              <a:rPr lang="en-US" b="0" dirty="0"/>
              <a:t>. </a:t>
            </a:r>
          </a:p>
          <a:p>
            <a:r>
              <a:rPr lang="en-US" b="0" dirty="0"/>
              <a:t>The top few classes, including </a:t>
            </a:r>
            <a:r>
              <a:rPr lang="en-US" b="0" dirty="0">
                <a:highlight>
                  <a:srgbClr val="FFFF00"/>
                </a:highlight>
              </a:rPr>
              <a:t>'J', 'C', and 'T', </a:t>
            </a:r>
            <a:r>
              <a:rPr lang="en-US" b="0" dirty="0"/>
              <a:t>suggest that the model tends to </a:t>
            </a:r>
            <a:r>
              <a:rPr lang="en-US" b="0" u="sng" dirty="0"/>
              <a:t>generate letters that are easier to produce</a:t>
            </a:r>
            <a:r>
              <a:rPr lang="en-US" b="0" dirty="0"/>
              <a:t>. This indicates that the model may prefer generating letters that the model finds less complex to generate.</a:t>
            </a:r>
            <a:endParaRPr lang="en-SG" b="0" dirty="0"/>
          </a:p>
        </p:txBody>
      </p:sp>
    </p:spTree>
    <p:extLst>
      <p:ext uri="{BB962C8B-B14F-4D97-AF65-F5344CB8AC3E}">
        <p14:creationId xmlns:p14="http://schemas.microsoft.com/office/powerpoint/2010/main" val="338316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SG"/>
          </a:p>
        </p:txBody>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648" y="-4078"/>
            <a:ext cx="3031302" cy="10565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C6B177-0D45-4129-AAC6-121B645D0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9788"/>
            <a:ext cx="647701" cy="5097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C3162B-47DE-4EA0-A4BE-9A143AEC6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13" y="1069788"/>
            <a:ext cx="8516959" cy="50768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79E87-58BC-A3D1-3A44-CC8DD37AFF93}"/>
              </a:ext>
            </a:extLst>
          </p:cNvPr>
          <p:cNvSpPr>
            <a:spLocks noGrp="1"/>
          </p:cNvSpPr>
          <p:nvPr>
            <p:ph type="title"/>
          </p:nvPr>
        </p:nvSpPr>
        <p:spPr>
          <a:xfrm>
            <a:off x="1139589" y="1709530"/>
            <a:ext cx="7366236" cy="3311479"/>
          </a:xfrm>
        </p:spPr>
        <p:txBody>
          <a:bodyPr vert="horz" lIns="109728" tIns="109728" rIns="109728" bIns="91440" rtlCol="0" anchor="b">
            <a:normAutofit/>
          </a:bodyPr>
          <a:lstStyle/>
          <a:p>
            <a:pPr>
              <a:lnSpc>
                <a:spcPct val="125000"/>
              </a:lnSpc>
            </a:pPr>
            <a:r>
              <a:rPr lang="en-US" sz="6600" b="0" cap="all" dirty="0">
                <a:solidFill>
                  <a:schemeClr val="bg1"/>
                </a:solidFill>
              </a:rPr>
              <a:t>Questions</a:t>
            </a:r>
          </a:p>
        </p:txBody>
      </p:sp>
      <p:sp>
        <p:nvSpPr>
          <p:cNvPr id="21" name="Rectangle 20">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67615"/>
            <a:ext cx="1218590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945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E2159A-F659-AB49-09B8-02E552D169FB}"/>
              </a:ext>
            </a:extLst>
          </p:cNvPr>
          <p:cNvSpPr>
            <a:spLocks noGrp="1"/>
          </p:cNvSpPr>
          <p:nvPr>
            <p:ph type="title"/>
          </p:nvPr>
        </p:nvSpPr>
        <p:spPr>
          <a:xfrm>
            <a:off x="1535372" y="1044054"/>
            <a:ext cx="9711974" cy="1030360"/>
          </a:xfrm>
        </p:spPr>
        <p:txBody>
          <a:bodyPr>
            <a:noAutofit/>
          </a:bodyPr>
          <a:lstStyle/>
          <a:p>
            <a:r>
              <a:rPr lang="en-US" sz="2400" dirty="0">
                <a:solidFill>
                  <a:schemeClr val="bg1"/>
                </a:solidFill>
              </a:rPr>
              <a:t>If you are asked to generate images of a specific class, propose a way of doing it. </a:t>
            </a:r>
            <a:endParaRPr lang="en-SG" sz="240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6BDFA2-3BD6-8A67-1EA1-BD0F03B0877F}"/>
              </a:ext>
            </a:extLst>
          </p:cNvPr>
          <p:cNvSpPr>
            <a:spLocks noGrp="1"/>
          </p:cNvSpPr>
          <p:nvPr>
            <p:ph idx="1"/>
          </p:nvPr>
        </p:nvSpPr>
        <p:spPr>
          <a:xfrm>
            <a:off x="1302039" y="2221827"/>
            <a:ext cx="10480372" cy="4167684"/>
          </a:xfrm>
        </p:spPr>
        <p:txBody>
          <a:bodyPr anchor="t">
            <a:normAutofit/>
          </a:bodyPr>
          <a:lstStyle/>
          <a:p>
            <a:r>
              <a:rPr lang="en-US" dirty="0"/>
              <a:t>Method 1</a:t>
            </a:r>
            <a:r>
              <a:rPr lang="en-US" b="0" dirty="0"/>
              <a:t>: Use CGAN. In our CGAN models, since the models are being </a:t>
            </a:r>
            <a:r>
              <a:rPr lang="en-US" dirty="0"/>
              <a:t>trained with images and their labels</a:t>
            </a:r>
            <a:r>
              <a:rPr lang="en-US" b="0" dirty="0"/>
              <a:t>, we can call the model to generate images of a chosen class/label.</a:t>
            </a:r>
          </a:p>
          <a:p>
            <a:endParaRPr lang="en-US" b="0" dirty="0"/>
          </a:p>
          <a:p>
            <a:r>
              <a:rPr lang="en-US" dirty="0"/>
              <a:t>Method 2</a:t>
            </a:r>
            <a:r>
              <a:rPr lang="en-US" b="0" dirty="0"/>
              <a:t>: To </a:t>
            </a:r>
            <a:r>
              <a:rPr lang="en-US" dirty="0"/>
              <a:t>train</a:t>
            </a:r>
            <a:r>
              <a:rPr lang="en-US" b="0" dirty="0"/>
              <a:t> a GAN model </a:t>
            </a:r>
            <a:r>
              <a:rPr lang="en-US" dirty="0"/>
              <a:t>with images of a specific class</a:t>
            </a:r>
          </a:p>
          <a:p>
            <a:endParaRPr lang="en-US" dirty="0"/>
          </a:p>
          <a:p>
            <a:r>
              <a:rPr lang="en-US" b="0" dirty="0"/>
              <a:t>Method 1 is </a:t>
            </a:r>
            <a:r>
              <a:rPr lang="en-US" b="0" dirty="0">
                <a:highlight>
                  <a:srgbClr val="FFFF00"/>
                </a:highlight>
              </a:rPr>
              <a:t>more efficient </a:t>
            </a:r>
            <a:r>
              <a:rPr lang="en-US" b="0" dirty="0"/>
              <a:t>as we can generate images from multiple classes without the need to retrain. Method 2 </a:t>
            </a:r>
            <a:r>
              <a:rPr lang="en-US" dirty="0"/>
              <a:t>requires 26 different models </a:t>
            </a:r>
            <a:r>
              <a:rPr lang="en-US" b="0" dirty="0"/>
              <a:t>to generate 26 different classes.</a:t>
            </a:r>
          </a:p>
          <a:p>
            <a:endParaRPr lang="en-US" dirty="0"/>
          </a:p>
          <a:p>
            <a:endParaRPr lang="en-US" dirty="0"/>
          </a:p>
          <a:p>
            <a:endParaRPr lang="en-SG" dirty="0"/>
          </a:p>
        </p:txBody>
      </p:sp>
    </p:spTree>
    <p:extLst>
      <p:ext uri="{BB962C8B-B14F-4D97-AF65-F5344CB8AC3E}">
        <p14:creationId xmlns:p14="http://schemas.microsoft.com/office/powerpoint/2010/main" val="245998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6EE4C-4B6D-8F7A-0020-09CC8833750F}"/>
              </a:ext>
            </a:extLst>
          </p:cNvPr>
          <p:cNvSpPr>
            <a:spLocks noGrp="1"/>
          </p:cNvSpPr>
          <p:nvPr>
            <p:ph type="title"/>
          </p:nvPr>
        </p:nvSpPr>
        <p:spPr>
          <a:xfrm>
            <a:off x="1535371" y="1044054"/>
            <a:ext cx="10013709" cy="1030360"/>
          </a:xfrm>
        </p:spPr>
        <p:txBody>
          <a:bodyPr>
            <a:noAutofit/>
          </a:bodyPr>
          <a:lstStyle/>
          <a:p>
            <a:r>
              <a:rPr lang="en-US" sz="2400" dirty="0">
                <a:solidFill>
                  <a:schemeClr val="bg1"/>
                </a:solidFill>
              </a:rPr>
              <a:t>What class(es) is/are relatively easier/harder to generate? Why?</a:t>
            </a:r>
            <a:endParaRPr lang="en-SG" sz="240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1A19BC-1D69-21F3-6C01-F10B7A295A26}"/>
              </a:ext>
            </a:extLst>
          </p:cNvPr>
          <p:cNvSpPr>
            <a:spLocks noGrp="1"/>
          </p:cNvSpPr>
          <p:nvPr>
            <p:ph idx="1"/>
          </p:nvPr>
        </p:nvSpPr>
        <p:spPr>
          <a:xfrm>
            <a:off x="1535371" y="2387788"/>
            <a:ext cx="9935571" cy="3426158"/>
          </a:xfrm>
        </p:spPr>
        <p:txBody>
          <a:bodyPr anchor="t">
            <a:normAutofit/>
          </a:bodyPr>
          <a:lstStyle/>
          <a:p>
            <a:r>
              <a:rPr lang="en-SG" b="0" dirty="0"/>
              <a:t>Letters </a:t>
            </a:r>
            <a:r>
              <a:rPr lang="en-SG" dirty="0"/>
              <a:t>easier to generate </a:t>
            </a:r>
            <a:r>
              <a:rPr lang="en-SG" b="0" dirty="0"/>
              <a:t>include:</a:t>
            </a:r>
          </a:p>
          <a:p>
            <a:r>
              <a:rPr lang="en-SG" b="0" dirty="0"/>
              <a:t>- Straight letters: I l </a:t>
            </a:r>
            <a:r>
              <a:rPr lang="en-SG" b="0" dirty="0" err="1"/>
              <a:t>L</a:t>
            </a:r>
            <a:r>
              <a:rPr lang="en-SG" b="0" dirty="0"/>
              <a:t> T J V</a:t>
            </a:r>
          </a:p>
          <a:p>
            <a:endParaRPr lang="en-SG" b="0" dirty="0"/>
          </a:p>
          <a:p>
            <a:r>
              <a:rPr lang="en-SG" b="0" dirty="0"/>
              <a:t>Letters </a:t>
            </a:r>
            <a:r>
              <a:rPr lang="en-SG" dirty="0"/>
              <a:t>hard to generate </a:t>
            </a:r>
            <a:r>
              <a:rPr lang="en-SG" b="0" dirty="0"/>
              <a:t>include:</a:t>
            </a:r>
          </a:p>
          <a:p>
            <a:pPr marL="285750" indent="-285750">
              <a:buFontTx/>
              <a:buChar char="-"/>
            </a:pPr>
            <a:r>
              <a:rPr lang="en-SG" b="0" dirty="0"/>
              <a:t>Lookalike letters: B R P b</a:t>
            </a:r>
          </a:p>
          <a:p>
            <a:pPr marL="285750" indent="-285750">
              <a:buFontTx/>
              <a:buChar char="-"/>
            </a:pPr>
            <a:r>
              <a:rPr lang="en-SG" b="0" dirty="0"/>
              <a:t>Curved letters: s </a:t>
            </a:r>
            <a:r>
              <a:rPr lang="en-SG" b="0" dirty="0" err="1"/>
              <a:t>S</a:t>
            </a:r>
            <a:r>
              <a:rPr lang="en-SG" b="0" dirty="0"/>
              <a:t> G </a:t>
            </a:r>
            <a:r>
              <a:rPr lang="en-SG" b="0" dirty="0" err="1"/>
              <a:t>g</a:t>
            </a:r>
            <a:r>
              <a:rPr lang="en-SG" b="0" dirty="0"/>
              <a:t> c </a:t>
            </a:r>
            <a:r>
              <a:rPr lang="en-SG" b="0" dirty="0" err="1"/>
              <a:t>C</a:t>
            </a:r>
            <a:r>
              <a:rPr lang="en-SG" b="0" dirty="0"/>
              <a:t> Q</a:t>
            </a:r>
          </a:p>
        </p:txBody>
      </p:sp>
      <p:sp>
        <p:nvSpPr>
          <p:cNvPr id="4" name="TextBox 3">
            <a:extLst>
              <a:ext uri="{FF2B5EF4-FFF2-40B4-BE49-F238E27FC236}">
                <a16:creationId xmlns:a16="http://schemas.microsoft.com/office/drawing/2014/main" id="{65F5D952-3062-C543-613A-256A64B59D9B}"/>
              </a:ext>
            </a:extLst>
          </p:cNvPr>
          <p:cNvSpPr txBox="1"/>
          <p:nvPr/>
        </p:nvSpPr>
        <p:spPr>
          <a:xfrm>
            <a:off x="7254815" y="2554604"/>
            <a:ext cx="4019909" cy="2585323"/>
          </a:xfrm>
          <a:prstGeom prst="rect">
            <a:avLst/>
          </a:prstGeom>
          <a:noFill/>
        </p:spPr>
        <p:txBody>
          <a:bodyPr wrap="square" rtlCol="0">
            <a:spAutoFit/>
          </a:bodyPr>
          <a:lstStyle/>
          <a:p>
            <a:r>
              <a:rPr lang="en-SG" dirty="0"/>
              <a:t>To judge the difficulty of generating the different classes, we will need to look for:</a:t>
            </a:r>
          </a:p>
          <a:p>
            <a:endParaRPr lang="en-SG" dirty="0"/>
          </a:p>
          <a:p>
            <a:pPr marL="342900" indent="-342900">
              <a:buAutoNum type="arabicPeriod"/>
            </a:pPr>
            <a:r>
              <a:rPr lang="en-SG" dirty="0"/>
              <a:t>Complexity of the shape</a:t>
            </a:r>
          </a:p>
          <a:p>
            <a:pPr marL="342900" indent="-342900">
              <a:buAutoNum type="arabicPeriod"/>
            </a:pPr>
            <a:endParaRPr lang="en-SG" dirty="0"/>
          </a:p>
          <a:p>
            <a:pPr marL="342900" indent="-342900">
              <a:buAutoNum type="arabicPeriod"/>
            </a:pPr>
            <a:r>
              <a:rPr lang="en-SG" dirty="0"/>
              <a:t>Variation </a:t>
            </a:r>
          </a:p>
          <a:p>
            <a:pPr marL="342900" indent="-342900">
              <a:buAutoNum type="arabicPeriod"/>
            </a:pPr>
            <a:endParaRPr lang="en-SG" dirty="0"/>
          </a:p>
          <a:p>
            <a:pPr marL="342900" indent="-342900">
              <a:buAutoNum type="arabicPeriod"/>
            </a:pPr>
            <a:r>
              <a:rPr lang="en-SG" dirty="0"/>
              <a:t>Details of the letters</a:t>
            </a:r>
          </a:p>
        </p:txBody>
      </p:sp>
    </p:spTree>
    <p:extLst>
      <p:ext uri="{BB962C8B-B14F-4D97-AF65-F5344CB8AC3E}">
        <p14:creationId xmlns:p14="http://schemas.microsoft.com/office/powerpoint/2010/main" val="1048260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SG"/>
          </a:p>
        </p:txBody>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772CF-EB61-A00B-E6C0-F9AE8015CCE3}"/>
              </a:ext>
            </a:extLst>
          </p:cNvPr>
          <p:cNvSpPr>
            <a:spLocks noGrp="1"/>
          </p:cNvSpPr>
          <p:nvPr>
            <p:ph type="title"/>
          </p:nvPr>
        </p:nvSpPr>
        <p:spPr>
          <a:xfrm>
            <a:off x="1635102" y="592947"/>
            <a:ext cx="8791787" cy="3895085"/>
          </a:xfrm>
        </p:spPr>
        <p:txBody>
          <a:bodyPr vert="horz" lIns="109728" tIns="109728" rIns="109728" bIns="91440" rtlCol="0" anchor="b">
            <a:normAutofit fontScale="90000"/>
          </a:bodyPr>
          <a:lstStyle/>
          <a:p>
            <a:pPr>
              <a:lnSpc>
                <a:spcPct val="125000"/>
              </a:lnSpc>
            </a:pPr>
            <a:r>
              <a:rPr lang="en-US" sz="7200" b="0" cap="all" dirty="0">
                <a:solidFill>
                  <a:schemeClr val="tx1">
                    <a:lumMod val="65000"/>
                    <a:lumOff val="35000"/>
                  </a:schemeClr>
                </a:solidFill>
              </a:rPr>
              <a:t>Thank you!</a:t>
            </a:r>
            <a:br>
              <a:rPr lang="en-US" sz="7200" b="0" cap="all" dirty="0">
                <a:solidFill>
                  <a:schemeClr val="tx1">
                    <a:lumMod val="65000"/>
                    <a:lumOff val="35000"/>
                  </a:schemeClr>
                </a:solidFill>
              </a:rPr>
            </a:br>
            <a:br>
              <a:rPr lang="en-US" sz="7200" b="0" cap="all" dirty="0">
                <a:solidFill>
                  <a:schemeClr val="tx1">
                    <a:lumMod val="65000"/>
                    <a:lumOff val="35000"/>
                  </a:schemeClr>
                </a:solidFill>
              </a:rPr>
            </a:br>
            <a:r>
              <a:rPr lang="en-US" sz="7200" b="0" cap="all" dirty="0">
                <a:solidFill>
                  <a:schemeClr val="tx1">
                    <a:lumMod val="65000"/>
                    <a:lumOff val="35000"/>
                  </a:schemeClr>
                </a:solidFill>
              </a:rPr>
              <a:t>Q&amp;A</a:t>
            </a:r>
          </a:p>
        </p:txBody>
      </p:sp>
      <p:sp>
        <p:nvSpPr>
          <p:cNvPr id="18" name="Rectangle 17">
            <a:extLst>
              <a:ext uri="{FF2B5EF4-FFF2-40B4-BE49-F238E27FC236}">
                <a16:creationId xmlns:a16="http://schemas.microsoft.com/office/drawing/2014/main" id="{55EDA2F5-6B28-478B-9AC4-43FE41E2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1D712E-ABB9-4258-877D-9349C857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528E56-1447-4C98-882B-CE262795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003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4FF0E-E28E-9BAC-9CCD-8BA1C9AC8CA4}"/>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Loading</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ED9B57-CF2C-5AC0-8C07-D5E561145320}"/>
              </a:ext>
            </a:extLst>
          </p:cNvPr>
          <p:cNvSpPr>
            <a:spLocks noGrp="1"/>
          </p:cNvSpPr>
          <p:nvPr>
            <p:ph idx="1"/>
          </p:nvPr>
        </p:nvSpPr>
        <p:spPr>
          <a:xfrm>
            <a:off x="7897240" y="2258518"/>
            <a:ext cx="3886250" cy="3702841"/>
          </a:xfrm>
        </p:spPr>
        <p:txBody>
          <a:bodyPr anchor="t">
            <a:normAutofit fontScale="85000" lnSpcReduction="20000"/>
          </a:bodyPr>
          <a:lstStyle/>
          <a:p>
            <a:r>
              <a:rPr lang="en-US" sz="1500" b="0" dirty="0"/>
              <a:t>There are </a:t>
            </a:r>
            <a:r>
              <a:rPr lang="en-US" sz="1500" dirty="0"/>
              <a:t>785 different columns, and 99040 different rows</a:t>
            </a:r>
            <a:r>
              <a:rPr lang="en-US" sz="1500" b="0" dirty="0"/>
              <a:t>. </a:t>
            </a:r>
          </a:p>
          <a:p>
            <a:r>
              <a:rPr lang="en-US" sz="1500" b="0" dirty="0"/>
              <a:t>We hypothesized that column [0] contains all the labels which identifies which </a:t>
            </a:r>
            <a:r>
              <a:rPr lang="en-US" sz="1500" dirty="0"/>
              <a:t>alphabet the image would represent</a:t>
            </a:r>
            <a:r>
              <a:rPr lang="en-US" sz="1500" b="0" dirty="0"/>
              <a:t> in its number-letter correspondence (with -1 representing a blank image) and the rest of the columns are pixel values. </a:t>
            </a:r>
          </a:p>
          <a:p>
            <a:r>
              <a:rPr lang="en-US" sz="1500" b="0" dirty="0"/>
              <a:t>Hence for each row, we have </a:t>
            </a:r>
            <a:r>
              <a:rPr lang="en-US" sz="1500" dirty="0"/>
              <a:t>1 label value and 784 pixels values</a:t>
            </a:r>
            <a:r>
              <a:rPr lang="en-US" sz="1500" b="0" dirty="0"/>
              <a:t> which can be nicely reshaped into a </a:t>
            </a:r>
            <a:r>
              <a:rPr lang="en-US" sz="1500" dirty="0"/>
              <a:t>28x28 image.</a:t>
            </a:r>
            <a:endParaRPr lang="en-SG" sz="1500" dirty="0"/>
          </a:p>
        </p:txBody>
      </p:sp>
      <p:pic>
        <p:nvPicPr>
          <p:cNvPr id="5" name="Picture 4">
            <a:extLst>
              <a:ext uri="{FF2B5EF4-FFF2-40B4-BE49-F238E27FC236}">
                <a16:creationId xmlns:a16="http://schemas.microsoft.com/office/drawing/2014/main" id="{8355DB2F-48DE-8286-D53A-866958395449}"/>
              </a:ext>
            </a:extLst>
          </p:cNvPr>
          <p:cNvPicPr>
            <a:picLocks noChangeAspect="1"/>
          </p:cNvPicPr>
          <p:nvPr/>
        </p:nvPicPr>
        <p:blipFill>
          <a:blip r:embed="rId2"/>
          <a:stretch>
            <a:fillRect/>
          </a:stretch>
        </p:blipFill>
        <p:spPr>
          <a:xfrm>
            <a:off x="1102777" y="2409486"/>
            <a:ext cx="6762460" cy="3061662"/>
          </a:xfrm>
          <a:prstGeom prst="rect">
            <a:avLst/>
          </a:prstGeom>
        </p:spPr>
      </p:pic>
    </p:spTree>
    <p:extLst>
      <p:ext uri="{BB962C8B-B14F-4D97-AF65-F5344CB8AC3E}">
        <p14:creationId xmlns:p14="http://schemas.microsoft.com/office/powerpoint/2010/main" val="122780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2FA46-1B75-7D03-F309-1A7C81BA3B00}"/>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Identifying Classes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D098F5-A4B2-E84E-59E0-CD86A63E2A6E}"/>
              </a:ext>
            </a:extLst>
          </p:cNvPr>
          <p:cNvSpPr>
            <a:spLocks noGrp="1"/>
          </p:cNvSpPr>
          <p:nvPr>
            <p:ph idx="1"/>
          </p:nvPr>
        </p:nvSpPr>
        <p:spPr>
          <a:xfrm>
            <a:off x="1271060" y="3755287"/>
            <a:ext cx="9742081" cy="2206072"/>
          </a:xfrm>
        </p:spPr>
        <p:txBody>
          <a:bodyPr anchor="t">
            <a:normAutofit fontScale="92500" lnSpcReduction="20000"/>
          </a:bodyPr>
          <a:lstStyle/>
          <a:p>
            <a:r>
              <a:rPr lang="en-US" b="0" dirty="0"/>
              <a:t>There are 27 different classes in the dataset with the values ranging from 1 to 26 (</a:t>
            </a:r>
            <a:r>
              <a:rPr lang="en-US" dirty="0"/>
              <a:t>Inferring</a:t>
            </a:r>
            <a:r>
              <a:rPr lang="en-US" b="0" dirty="0"/>
              <a:t> to the </a:t>
            </a:r>
            <a:r>
              <a:rPr lang="en-US" dirty="0"/>
              <a:t>26 different alphabets </a:t>
            </a:r>
            <a:r>
              <a:rPr lang="en-US" b="0" dirty="0"/>
              <a:t>in the English alphabets) and a -1. </a:t>
            </a:r>
          </a:p>
          <a:p>
            <a:r>
              <a:rPr lang="en-US" b="0" dirty="0"/>
              <a:t>Let's try to find out what </a:t>
            </a:r>
            <a:r>
              <a:rPr lang="en-US" dirty="0"/>
              <a:t>-1 represents </a:t>
            </a:r>
            <a:r>
              <a:rPr lang="en-US" b="0" dirty="0"/>
              <a:t>and whether labels </a:t>
            </a:r>
            <a:r>
              <a:rPr lang="en-US" dirty="0"/>
              <a:t>1-26 are the alphabets' number-letter correspondence</a:t>
            </a:r>
            <a:r>
              <a:rPr lang="en-US" b="0" dirty="0"/>
              <a:t> by plotting them out as images.</a:t>
            </a:r>
            <a:endParaRPr lang="en-SG" b="0" dirty="0"/>
          </a:p>
        </p:txBody>
      </p:sp>
      <p:pic>
        <p:nvPicPr>
          <p:cNvPr id="5" name="Picture 4">
            <a:extLst>
              <a:ext uri="{FF2B5EF4-FFF2-40B4-BE49-F238E27FC236}">
                <a16:creationId xmlns:a16="http://schemas.microsoft.com/office/drawing/2014/main" id="{5DBDCDB8-7E84-ABA3-DD72-0E6BE13550FD}"/>
              </a:ext>
            </a:extLst>
          </p:cNvPr>
          <p:cNvPicPr>
            <a:picLocks noChangeAspect="1"/>
          </p:cNvPicPr>
          <p:nvPr/>
        </p:nvPicPr>
        <p:blipFill>
          <a:blip r:embed="rId2"/>
          <a:stretch>
            <a:fillRect/>
          </a:stretch>
        </p:blipFill>
        <p:spPr>
          <a:xfrm>
            <a:off x="1271060" y="2612286"/>
            <a:ext cx="5734850" cy="1057423"/>
          </a:xfrm>
          <a:prstGeom prst="rect">
            <a:avLst/>
          </a:prstGeom>
        </p:spPr>
      </p:pic>
      <p:pic>
        <p:nvPicPr>
          <p:cNvPr id="7" name="Picture 6">
            <a:extLst>
              <a:ext uri="{FF2B5EF4-FFF2-40B4-BE49-F238E27FC236}">
                <a16:creationId xmlns:a16="http://schemas.microsoft.com/office/drawing/2014/main" id="{EBEDCE59-90C1-0151-CD74-BBC81930F2F8}"/>
              </a:ext>
            </a:extLst>
          </p:cNvPr>
          <p:cNvPicPr>
            <a:picLocks noChangeAspect="1"/>
          </p:cNvPicPr>
          <p:nvPr/>
        </p:nvPicPr>
        <p:blipFill>
          <a:blip r:embed="rId3"/>
          <a:stretch>
            <a:fillRect/>
          </a:stretch>
        </p:blipFill>
        <p:spPr>
          <a:xfrm>
            <a:off x="7794933" y="2592137"/>
            <a:ext cx="2966650" cy="1067497"/>
          </a:xfrm>
          <a:prstGeom prst="rect">
            <a:avLst/>
          </a:prstGeom>
        </p:spPr>
      </p:pic>
    </p:spTree>
    <p:extLst>
      <p:ext uri="{BB962C8B-B14F-4D97-AF65-F5344CB8AC3E}">
        <p14:creationId xmlns:p14="http://schemas.microsoft.com/office/powerpoint/2010/main" val="858784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1B605-EE13-218F-0719-91B9D314C5C6}"/>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Pixel Values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757115-284D-7014-CCDF-FD93665C86D7}"/>
              </a:ext>
            </a:extLst>
          </p:cNvPr>
          <p:cNvSpPr>
            <a:spLocks noGrp="1"/>
          </p:cNvSpPr>
          <p:nvPr>
            <p:ph idx="1"/>
          </p:nvPr>
        </p:nvSpPr>
        <p:spPr>
          <a:xfrm>
            <a:off x="3739867" y="4044992"/>
            <a:ext cx="5982355" cy="2372969"/>
          </a:xfrm>
        </p:spPr>
        <p:txBody>
          <a:bodyPr anchor="t">
            <a:normAutofit/>
          </a:bodyPr>
          <a:lstStyle/>
          <a:p>
            <a:r>
              <a:rPr lang="en-US" b="0" dirty="0"/>
              <a:t>The pixel values of the dataset ranges from </a:t>
            </a:r>
            <a:r>
              <a:rPr lang="en-US" dirty="0"/>
              <a:t>0 to 255 </a:t>
            </a:r>
            <a:r>
              <a:rPr lang="en-US" b="0" dirty="0"/>
              <a:t>which confirms our hypothesis that the </a:t>
            </a:r>
            <a:r>
              <a:rPr lang="en-US" dirty="0"/>
              <a:t>columns [1-785] are pixel values</a:t>
            </a:r>
            <a:r>
              <a:rPr lang="en-US" b="0" dirty="0"/>
              <a:t>.</a:t>
            </a:r>
            <a:endParaRPr lang="en-SG" b="0" dirty="0"/>
          </a:p>
        </p:txBody>
      </p:sp>
      <p:pic>
        <p:nvPicPr>
          <p:cNvPr id="5" name="Picture 4">
            <a:extLst>
              <a:ext uri="{FF2B5EF4-FFF2-40B4-BE49-F238E27FC236}">
                <a16:creationId xmlns:a16="http://schemas.microsoft.com/office/drawing/2014/main" id="{EEFF316D-D99D-70D3-6630-8CE383984C9A}"/>
              </a:ext>
            </a:extLst>
          </p:cNvPr>
          <p:cNvPicPr>
            <a:picLocks noChangeAspect="1"/>
          </p:cNvPicPr>
          <p:nvPr/>
        </p:nvPicPr>
        <p:blipFill>
          <a:blip r:embed="rId2"/>
          <a:stretch>
            <a:fillRect/>
          </a:stretch>
        </p:blipFill>
        <p:spPr>
          <a:xfrm>
            <a:off x="4570275" y="2686509"/>
            <a:ext cx="3943900" cy="1228896"/>
          </a:xfrm>
          <a:prstGeom prst="rect">
            <a:avLst/>
          </a:prstGeom>
        </p:spPr>
      </p:pic>
    </p:spTree>
    <p:extLst>
      <p:ext uri="{BB962C8B-B14F-4D97-AF65-F5344CB8AC3E}">
        <p14:creationId xmlns:p14="http://schemas.microsoft.com/office/powerpoint/2010/main" val="3714973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5D341-0146-40D3-BF23-8815A0CDF615}"/>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Reshape</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9657F3-7927-E190-63C0-B5FD4C8FA153}"/>
              </a:ext>
            </a:extLst>
          </p:cNvPr>
          <p:cNvSpPr>
            <a:spLocks noGrp="1"/>
          </p:cNvSpPr>
          <p:nvPr>
            <p:ph idx="1"/>
          </p:nvPr>
        </p:nvSpPr>
        <p:spPr>
          <a:xfrm>
            <a:off x="6615383" y="2312192"/>
            <a:ext cx="4138333" cy="3426158"/>
          </a:xfrm>
        </p:spPr>
        <p:txBody>
          <a:bodyPr anchor="t">
            <a:normAutofit/>
          </a:bodyPr>
          <a:lstStyle/>
          <a:p>
            <a:r>
              <a:rPr lang="en-SG" b="0" dirty="0"/>
              <a:t>Knowing that </a:t>
            </a:r>
            <a:r>
              <a:rPr lang="en-US" sz="1800" dirty="0"/>
              <a:t>784 pixels values</a:t>
            </a:r>
            <a:r>
              <a:rPr lang="en-US" b="0" dirty="0"/>
              <a:t> </a:t>
            </a:r>
            <a:r>
              <a:rPr lang="en-US" sz="1800" b="0" dirty="0"/>
              <a:t>can be nicely reshaped into a </a:t>
            </a:r>
            <a:r>
              <a:rPr lang="en-US" sz="1800" dirty="0"/>
              <a:t>28x28 image, </a:t>
            </a:r>
            <a:r>
              <a:rPr lang="en-US" sz="1800" b="0" dirty="0"/>
              <a:t>we will </a:t>
            </a:r>
            <a:r>
              <a:rPr lang="en-US" sz="1800" dirty="0"/>
              <a:t>reshape</a:t>
            </a:r>
            <a:r>
              <a:rPr lang="en-US" sz="1800" b="0" dirty="0"/>
              <a:t> the columns [1-785] into 28 x 28 to transform all the rows into images.</a:t>
            </a:r>
            <a:endParaRPr lang="en-SG" b="0" dirty="0"/>
          </a:p>
        </p:txBody>
      </p:sp>
      <p:pic>
        <p:nvPicPr>
          <p:cNvPr id="5" name="Picture 4">
            <a:extLst>
              <a:ext uri="{FF2B5EF4-FFF2-40B4-BE49-F238E27FC236}">
                <a16:creationId xmlns:a16="http://schemas.microsoft.com/office/drawing/2014/main" id="{E1023135-B9D5-7BEA-4174-CA4EC02D4C67}"/>
              </a:ext>
            </a:extLst>
          </p:cNvPr>
          <p:cNvPicPr>
            <a:picLocks noChangeAspect="1"/>
          </p:cNvPicPr>
          <p:nvPr/>
        </p:nvPicPr>
        <p:blipFill>
          <a:blip r:embed="rId2"/>
          <a:stretch>
            <a:fillRect/>
          </a:stretch>
        </p:blipFill>
        <p:spPr>
          <a:xfrm>
            <a:off x="1438284" y="2445949"/>
            <a:ext cx="5039932" cy="3535352"/>
          </a:xfrm>
          <a:prstGeom prst="rect">
            <a:avLst/>
          </a:prstGeom>
        </p:spPr>
      </p:pic>
    </p:spTree>
    <p:extLst>
      <p:ext uri="{BB962C8B-B14F-4D97-AF65-F5344CB8AC3E}">
        <p14:creationId xmlns:p14="http://schemas.microsoft.com/office/powerpoint/2010/main" val="158514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034C3A-49EA-AFCE-88F0-342F49CF50F8}"/>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Plotting Image </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C47C53-114D-B1FE-1F5D-8468F3150621}"/>
              </a:ext>
            </a:extLst>
          </p:cNvPr>
          <p:cNvSpPr>
            <a:spLocks noGrp="1"/>
          </p:cNvSpPr>
          <p:nvPr>
            <p:ph idx="1"/>
          </p:nvPr>
        </p:nvSpPr>
        <p:spPr>
          <a:xfrm>
            <a:off x="6321911" y="2414143"/>
            <a:ext cx="4831321" cy="3426158"/>
          </a:xfrm>
        </p:spPr>
        <p:txBody>
          <a:bodyPr anchor="t">
            <a:normAutofit/>
          </a:bodyPr>
          <a:lstStyle/>
          <a:p>
            <a:r>
              <a:rPr lang="en-US" b="0" dirty="0"/>
              <a:t>We implemented a </a:t>
            </a:r>
            <a:r>
              <a:rPr lang="en-US" dirty="0"/>
              <a:t>function</a:t>
            </a:r>
            <a:r>
              <a:rPr lang="en-US" b="0" dirty="0"/>
              <a:t> specifically for image plotting, which makes it </a:t>
            </a:r>
            <a:r>
              <a:rPr lang="en-US" dirty="0"/>
              <a:t>more convenient and efficient</a:t>
            </a:r>
            <a:r>
              <a:rPr lang="en-US" b="0" dirty="0"/>
              <a:t> to </a:t>
            </a:r>
            <a:r>
              <a:rPr lang="en-US" dirty="0"/>
              <a:t>create plots </a:t>
            </a:r>
            <a:r>
              <a:rPr lang="en-US" b="0" dirty="0"/>
              <a:t>in subsequent steps.</a:t>
            </a:r>
            <a:endParaRPr lang="en-SG" b="0" dirty="0"/>
          </a:p>
        </p:txBody>
      </p:sp>
      <p:pic>
        <p:nvPicPr>
          <p:cNvPr id="5" name="Picture 4">
            <a:extLst>
              <a:ext uri="{FF2B5EF4-FFF2-40B4-BE49-F238E27FC236}">
                <a16:creationId xmlns:a16="http://schemas.microsoft.com/office/drawing/2014/main" id="{A3171C89-849A-9F03-FDD7-12879BCD28F0}"/>
              </a:ext>
            </a:extLst>
          </p:cNvPr>
          <p:cNvPicPr>
            <a:picLocks noChangeAspect="1"/>
          </p:cNvPicPr>
          <p:nvPr/>
        </p:nvPicPr>
        <p:blipFill>
          <a:blip r:embed="rId2"/>
          <a:stretch>
            <a:fillRect/>
          </a:stretch>
        </p:blipFill>
        <p:spPr>
          <a:xfrm>
            <a:off x="1661212" y="2391770"/>
            <a:ext cx="4439270" cy="3448531"/>
          </a:xfrm>
          <a:prstGeom prst="rect">
            <a:avLst/>
          </a:prstGeom>
        </p:spPr>
      </p:pic>
    </p:spTree>
    <p:extLst>
      <p:ext uri="{BB962C8B-B14F-4D97-AF65-F5344CB8AC3E}">
        <p14:creationId xmlns:p14="http://schemas.microsoft.com/office/powerpoint/2010/main" val="2615902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4CAC9-65B1-5FD3-251E-4E4C01FB5DEF}"/>
              </a:ext>
            </a:extLst>
          </p:cNvPr>
          <p:cNvSpPr>
            <a:spLocks noGrp="1"/>
          </p:cNvSpPr>
          <p:nvPr>
            <p:ph type="title"/>
          </p:nvPr>
        </p:nvSpPr>
        <p:spPr>
          <a:xfrm>
            <a:off x="1535371" y="1044054"/>
            <a:ext cx="10013709" cy="1030360"/>
          </a:xfrm>
        </p:spPr>
        <p:txBody>
          <a:bodyPr>
            <a:normAutofit/>
          </a:bodyPr>
          <a:lstStyle/>
          <a:p>
            <a:r>
              <a:rPr lang="en-SG" dirty="0">
                <a:solidFill>
                  <a:schemeClr val="bg1"/>
                </a:solidFill>
              </a:rPr>
              <a:t>Images (Class -1)</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DD762D-587D-2419-B3B7-F49E61DFC15D}"/>
              </a:ext>
            </a:extLst>
          </p:cNvPr>
          <p:cNvSpPr>
            <a:spLocks noGrp="1"/>
          </p:cNvSpPr>
          <p:nvPr>
            <p:ph idx="1"/>
          </p:nvPr>
        </p:nvSpPr>
        <p:spPr>
          <a:xfrm>
            <a:off x="6542225" y="2300161"/>
            <a:ext cx="4330554" cy="4262004"/>
          </a:xfrm>
        </p:spPr>
        <p:txBody>
          <a:bodyPr anchor="t">
            <a:normAutofit/>
          </a:bodyPr>
          <a:lstStyle/>
          <a:p>
            <a:r>
              <a:rPr lang="en-SG" b="0" dirty="0"/>
              <a:t>Plotting the first 3 images of the class -1, we can observe that the images of class -1 are </a:t>
            </a:r>
            <a:r>
              <a:rPr lang="en-SG" dirty="0"/>
              <a:t>blank images</a:t>
            </a:r>
            <a:r>
              <a:rPr lang="en-SG" b="0" dirty="0"/>
              <a:t> (more specifically images that are only filled with 1 pixel value for all 784 pixels). </a:t>
            </a:r>
          </a:p>
        </p:txBody>
      </p:sp>
      <p:pic>
        <p:nvPicPr>
          <p:cNvPr id="5" name="Picture 4">
            <a:extLst>
              <a:ext uri="{FF2B5EF4-FFF2-40B4-BE49-F238E27FC236}">
                <a16:creationId xmlns:a16="http://schemas.microsoft.com/office/drawing/2014/main" id="{0ED82D68-25AF-EDBE-5ACE-AC59A16B2269}"/>
              </a:ext>
            </a:extLst>
          </p:cNvPr>
          <p:cNvPicPr>
            <a:picLocks noChangeAspect="1"/>
          </p:cNvPicPr>
          <p:nvPr/>
        </p:nvPicPr>
        <p:blipFill>
          <a:blip r:embed="rId2"/>
          <a:stretch>
            <a:fillRect/>
          </a:stretch>
        </p:blipFill>
        <p:spPr>
          <a:xfrm>
            <a:off x="1528859" y="2288017"/>
            <a:ext cx="4890472" cy="4370999"/>
          </a:xfrm>
          <a:prstGeom prst="rect">
            <a:avLst/>
          </a:prstGeom>
        </p:spPr>
      </p:pic>
    </p:spTree>
    <p:extLst>
      <p:ext uri="{BB962C8B-B14F-4D97-AF65-F5344CB8AC3E}">
        <p14:creationId xmlns:p14="http://schemas.microsoft.com/office/powerpoint/2010/main" val="455202571"/>
      </p:ext>
    </p:extLst>
  </p:cSld>
  <p:clrMapOvr>
    <a:masterClrMapping/>
  </p:clrMapOvr>
</p:sld>
</file>

<file path=ppt/theme/theme1.xml><?xml version="1.0" encoding="utf-8"?>
<a:theme xmlns:a="http://schemas.openxmlformats.org/drawingml/2006/main" name="ShojiVTI">
  <a:themeElements>
    <a:clrScheme name="AnalogousFromRegularSeed_2SEEDS">
      <a:dk1>
        <a:srgbClr val="000000"/>
      </a:dk1>
      <a:lt1>
        <a:srgbClr val="FFFFFF"/>
      </a:lt1>
      <a:dk2>
        <a:srgbClr val="23323E"/>
      </a:dk2>
      <a:lt2>
        <a:srgbClr val="E8E3E2"/>
      </a:lt2>
      <a:accent1>
        <a:srgbClr val="3B94B1"/>
      </a:accent1>
      <a:accent2>
        <a:srgbClr val="46B4A1"/>
      </a:accent2>
      <a:accent3>
        <a:srgbClr val="4D74C3"/>
      </a:accent3>
      <a:accent4>
        <a:srgbClr val="B13B58"/>
      </a:accent4>
      <a:accent5>
        <a:srgbClr val="C3604D"/>
      </a:accent5>
      <a:accent6>
        <a:srgbClr val="B1803B"/>
      </a:accent6>
      <a:hlink>
        <a:srgbClr val="BF5F3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461</TotalTime>
  <Words>1761</Words>
  <Application>Microsoft Office PowerPoint</Application>
  <PresentationFormat>Widescreen</PresentationFormat>
  <Paragraphs>186</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Meiryo</vt:lpstr>
      <vt:lpstr>Arial</vt:lpstr>
      <vt:lpstr>Corbel</vt:lpstr>
      <vt:lpstr>ShojiVTI</vt:lpstr>
      <vt:lpstr>DELE CA2 Part A</vt:lpstr>
      <vt:lpstr>Task</vt:lpstr>
      <vt:lpstr>Preprocessing (EDA)</vt:lpstr>
      <vt:lpstr>Loading</vt:lpstr>
      <vt:lpstr>Identifying Classes</vt:lpstr>
      <vt:lpstr>Pixel Values</vt:lpstr>
      <vt:lpstr>Reshape</vt:lpstr>
      <vt:lpstr>Plotting Image </vt:lpstr>
      <vt:lpstr>Images (Class -1)</vt:lpstr>
      <vt:lpstr>Images (Class 1 – 26)</vt:lpstr>
      <vt:lpstr>Transformation</vt:lpstr>
      <vt:lpstr>Images (aft. Transformation)</vt:lpstr>
      <vt:lpstr>Images (Visualizing selected classes)</vt:lpstr>
      <vt:lpstr>Distribution of Classes</vt:lpstr>
      <vt:lpstr>Removal of Class -1</vt:lpstr>
      <vt:lpstr>Distribution (aft. Removal of -1)</vt:lpstr>
      <vt:lpstr>Model  training</vt:lpstr>
      <vt:lpstr>Overview</vt:lpstr>
      <vt:lpstr>Overview (Metrics)</vt:lpstr>
      <vt:lpstr>Overview (Metrics)</vt:lpstr>
      <vt:lpstr>Overview (Metrics)</vt:lpstr>
      <vt:lpstr>Base DCGAN  </vt:lpstr>
      <vt:lpstr>Base DCGAN</vt:lpstr>
      <vt:lpstr>Hypertuned DCGAN  </vt:lpstr>
      <vt:lpstr>Hypertuned DCGAN</vt:lpstr>
      <vt:lpstr>Base CGAN</vt:lpstr>
      <vt:lpstr>Base CGAN</vt:lpstr>
      <vt:lpstr>Hypertuned CGAN  </vt:lpstr>
      <vt:lpstr>Hypertuned CGAN</vt:lpstr>
      <vt:lpstr>Evaluation</vt:lpstr>
      <vt:lpstr>Best GAN Model</vt:lpstr>
      <vt:lpstr>Training Process</vt:lpstr>
      <vt:lpstr>300 generated images</vt:lpstr>
      <vt:lpstr>Distribution of generated images</vt:lpstr>
      <vt:lpstr>Questions</vt:lpstr>
      <vt:lpstr>If you are asked to generate images of a specific class, propose a way of doing it. </vt:lpstr>
      <vt:lpstr>What class(es) is/are relatively easier/harder to generate? Why?</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LIM JUN YI</dc:creator>
  <cp:lastModifiedBy>LIM JUN YI</cp:lastModifiedBy>
  <cp:revision>32</cp:revision>
  <dcterms:created xsi:type="dcterms:W3CDTF">2024-08-03T08:09:59Z</dcterms:created>
  <dcterms:modified xsi:type="dcterms:W3CDTF">2024-08-04T18:39:47Z</dcterms:modified>
</cp:coreProperties>
</file>